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7" r:id="rId3"/>
    <p:sldId id="285" r:id="rId4"/>
    <p:sldId id="260" r:id="rId5"/>
    <p:sldId id="262" r:id="rId6"/>
    <p:sldId id="257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FF557A"/>
    <a:srgbClr val="3A8DFF"/>
    <a:srgbClr val="FFBF00"/>
    <a:srgbClr val="8757E5"/>
    <a:srgbClr val="875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4F38F-68FC-431E-B128-1AD6233E9C0A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4EE0B-4C15-4B98-8CC3-0EF2276E5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0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11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8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88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0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675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587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84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54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99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25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92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827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86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63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54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89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1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74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54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92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1964" y="937779"/>
            <a:ext cx="105779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964" y="2576945"/>
            <a:ext cx="10651836" cy="360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30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B1464"/>
          </a:solidFill>
          <a:latin typeface="Cera Round Pro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rgbClr val="FF557A"/>
          </a:solidFill>
          <a:latin typeface="Cera Pro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ra Pro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ra Pro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ra Pro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ra Pro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69696-21DD-4286-9C4F-124DB9751409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1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hyperlink" Target="mailto:foundationyears@ncb.org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 children playing 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Promoting a listening cultu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79">
            <a:off x="-542442" y="1483285"/>
            <a:ext cx="7856369" cy="56868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9801C1-60FC-4E58-9E26-99EC2091F935}"/>
              </a:ext>
            </a:extLst>
          </p:cNvPr>
          <p:cNvSpPr txBox="1"/>
          <p:nvPr/>
        </p:nvSpPr>
        <p:spPr>
          <a:xfrm>
            <a:off x="812963" y="4326731"/>
            <a:ext cx="6709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	</a:t>
            </a:r>
            <a:endParaRPr lang="en-US" sz="12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8C8DC-5985-42A3-A0FC-D20CDB5823E9}"/>
              </a:ext>
            </a:extLst>
          </p:cNvPr>
          <p:cNvSpPr txBox="1"/>
          <p:nvPr/>
        </p:nvSpPr>
        <p:spPr>
          <a:xfrm>
            <a:off x="276195" y="4060892"/>
            <a:ext cx="6981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b="1" dirty="0">
                <a:solidFill>
                  <a:srgbClr val="221F72"/>
                </a:solidFill>
                <a:latin typeface="Cera Round Pro" panose="00000500000000000000" pitchFamily="50" charset="0"/>
              </a:rPr>
              <a:t>Learn – Explore - Debate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6A120-ED43-4087-A676-C07D1E34EACC}"/>
              </a:ext>
            </a:extLst>
          </p:cNvPr>
          <p:cNvSpPr txBox="1"/>
          <p:nvPr/>
        </p:nvSpPr>
        <p:spPr>
          <a:xfrm>
            <a:off x="4934208" y="5371817"/>
            <a:ext cx="2323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21F72"/>
                </a:solidFill>
                <a:latin typeface="Cera Round Pro" panose="00000500000000000000" pitchFamily="50" charset="0"/>
              </a:rPr>
              <a:t>#</a:t>
            </a:r>
            <a:r>
              <a:rPr lang="en-GB" sz="2800" b="1" dirty="0" err="1">
                <a:solidFill>
                  <a:srgbClr val="221F72"/>
                </a:solidFill>
                <a:latin typeface="Cera Round Pro" panose="00000500000000000000" pitchFamily="50" charset="0"/>
              </a:rPr>
              <a:t>LEDevents</a:t>
            </a:r>
            <a:endParaRPr lang="en-GB" sz="2800" b="1" dirty="0">
              <a:solidFill>
                <a:srgbClr val="221F72"/>
              </a:solidFill>
              <a:latin typeface="Cera Round Pro" panose="00000500000000000000" pitchFamily="50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86B771-31AB-4B47-AA6E-53559AE6A009}"/>
              </a:ext>
            </a:extLst>
          </p:cNvPr>
          <p:cNvGrpSpPr/>
          <p:nvPr/>
        </p:nvGrpSpPr>
        <p:grpSpPr>
          <a:xfrm>
            <a:off x="146316" y="6122875"/>
            <a:ext cx="3538227" cy="446133"/>
            <a:chOff x="7813964" y="1189361"/>
            <a:chExt cx="3922332" cy="4733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ABBA384-CAA5-4926-9EA7-C77D32A02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624" t="9793" b="39800"/>
            <a:stretch/>
          </p:blipFill>
          <p:spPr>
            <a:xfrm>
              <a:off x="8384662" y="1225722"/>
              <a:ext cx="3351634" cy="3933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873C96-CFD0-4154-9589-4B4F1F1122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14" t="5689" r="81031" b="529"/>
            <a:stretch/>
          </p:blipFill>
          <p:spPr>
            <a:xfrm>
              <a:off x="7813964" y="1189361"/>
              <a:ext cx="546895" cy="47336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5D688AA-AB17-4910-96EB-C9562DA1D751}"/>
              </a:ext>
            </a:extLst>
          </p:cNvPr>
          <p:cNvSpPr txBox="1"/>
          <p:nvPr/>
        </p:nvSpPr>
        <p:spPr>
          <a:xfrm>
            <a:off x="10618907" y="6345251"/>
            <a:ext cx="142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Cera Pro" panose="00000500000000000000" pitchFamily="50" charset="0"/>
              </a:rPr>
              <a:t>ncb.org.uk</a:t>
            </a:r>
          </a:p>
        </p:txBody>
      </p:sp>
    </p:spTree>
    <p:extLst>
      <p:ext uri="{BB962C8B-B14F-4D97-AF65-F5344CB8AC3E}">
        <p14:creationId xmlns:p14="http://schemas.microsoft.com/office/powerpoint/2010/main" val="128474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4C8D8B-3022-4043-AB32-0C151C2CFABB}"/>
              </a:ext>
            </a:extLst>
          </p:cNvPr>
          <p:cNvSpPr txBox="1"/>
          <p:nvPr/>
        </p:nvSpPr>
        <p:spPr>
          <a:xfrm>
            <a:off x="36179" y="213375"/>
            <a:ext cx="90897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b="1" dirty="0">
                <a:solidFill>
                  <a:srgbClr val="002060"/>
                </a:solidFill>
                <a:latin typeface="Cera Round Pro" panose="00000500000000000000" pitchFamily="50" charset="0"/>
                <a:ea typeface="Calibri" panose="020F0502020204030204" pitchFamily="34" charset="0"/>
              </a:rPr>
              <a:t>Where are we now……?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2060"/>
                </a:solidFill>
                <a:ea typeface="Calibri" panose="020F0502020204030204" pitchFamily="34" charset="0"/>
              </a:rPr>
              <a:t>Young children have spent a considerable </a:t>
            </a:r>
            <a:r>
              <a:rPr lang="en-GB" sz="2400" dirty="0">
                <a:solidFill>
                  <a:srgbClr val="1B1464"/>
                </a:solidFill>
                <a:ea typeface="Calibri" panose="020F0502020204030204" pitchFamily="34" charset="0"/>
              </a:rPr>
              <a:t>amount of their lives spent during the pandemic…..</a:t>
            </a:r>
            <a:endParaRPr lang="en-GB" sz="2400" b="1" dirty="0">
              <a:solidFill>
                <a:srgbClr val="1B1464"/>
              </a:solidFill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D90DC-5415-467E-BA2F-18B5206AC343}"/>
              </a:ext>
            </a:extLst>
          </p:cNvPr>
          <p:cNvSpPr txBox="1"/>
          <p:nvPr/>
        </p:nvSpPr>
        <p:spPr>
          <a:xfrm>
            <a:off x="5250352" y="1613758"/>
            <a:ext cx="4062872" cy="954107"/>
          </a:xfrm>
          <a:prstGeom prst="rect">
            <a:avLst/>
          </a:prstGeom>
          <a:solidFill>
            <a:srgbClr val="1B14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</a:rPr>
              <a:t>BORN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</a:rPr>
              <a:t>in a PANDEMIC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515D9E-F3EF-42EC-A2CD-9667D2F1AB6C}"/>
              </a:ext>
            </a:extLst>
          </p:cNvPr>
          <p:cNvSpPr txBox="1"/>
          <p:nvPr/>
        </p:nvSpPr>
        <p:spPr>
          <a:xfrm>
            <a:off x="2815624" y="4498207"/>
            <a:ext cx="2434728" cy="954107"/>
          </a:xfrm>
          <a:prstGeom prst="rect">
            <a:avLst/>
          </a:prstGeom>
          <a:solidFill>
            <a:srgbClr val="FFB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</a:rPr>
              <a:t>4 year old   50%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F404A9-F755-4A4F-BC88-2E57BDDBE905}"/>
              </a:ext>
            </a:extLst>
          </p:cNvPr>
          <p:cNvSpPr txBox="1"/>
          <p:nvPr/>
        </p:nvSpPr>
        <p:spPr>
          <a:xfrm>
            <a:off x="3415210" y="3521074"/>
            <a:ext cx="2810610" cy="954107"/>
          </a:xfrm>
          <a:prstGeom prst="rect">
            <a:avLst/>
          </a:prstGeom>
          <a:solidFill>
            <a:srgbClr val="3A8D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</a:rPr>
              <a:t>3 year old   75%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E91680-BF4E-4498-925A-6992F0170789}"/>
              </a:ext>
            </a:extLst>
          </p:cNvPr>
          <p:cNvSpPr txBox="1"/>
          <p:nvPr/>
        </p:nvSpPr>
        <p:spPr>
          <a:xfrm>
            <a:off x="4227449" y="2576867"/>
            <a:ext cx="4182904" cy="954107"/>
          </a:xfrm>
          <a:prstGeom prst="rect">
            <a:avLst/>
          </a:prstGeom>
          <a:solidFill>
            <a:srgbClr val="FF55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</a:rPr>
              <a:t>2 year old and younger   100%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46EB5-C7C8-4154-9EF3-ABA34FAF869C}"/>
              </a:ext>
            </a:extLst>
          </p:cNvPr>
          <p:cNvSpPr txBox="1"/>
          <p:nvPr/>
        </p:nvSpPr>
        <p:spPr>
          <a:xfrm>
            <a:off x="2197846" y="5452314"/>
            <a:ext cx="2434728" cy="954107"/>
          </a:xfrm>
          <a:prstGeom prst="rect">
            <a:avLst/>
          </a:prstGeom>
          <a:solidFill>
            <a:srgbClr val="8757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</a:rPr>
              <a:t>5 year old   40%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DF1A9AED-1845-4217-A4A1-96BB64BD1DF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18901" y="4290136"/>
            <a:ext cx="4518169" cy="16548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GB" sz="2400" b="1" dirty="0">
                <a:solidFill>
                  <a:srgbClr val="FF557A"/>
                </a:solidFill>
              </a:rPr>
              <a:t>“No job is more important than working with children in the early years.” </a:t>
            </a:r>
          </a:p>
          <a:p>
            <a:pPr indent="0" algn="ctr">
              <a:buNone/>
            </a:pPr>
            <a:r>
              <a:rPr lang="en-GB" sz="2600" dirty="0"/>
              <a:t>Development</a:t>
            </a:r>
            <a:r>
              <a:rPr lang="en-GB" sz="2400" dirty="0"/>
              <a:t> Matters, 2021</a:t>
            </a:r>
            <a:endParaRPr lang="en-GB" sz="2400" b="1" dirty="0">
              <a:solidFill>
                <a:srgbClr val="FF557A"/>
              </a:solidFill>
            </a:endParaRPr>
          </a:p>
        </p:txBody>
      </p:sp>
      <p:pic>
        <p:nvPicPr>
          <p:cNvPr id="23" name="Picture 22" descr="A child catching a bubble&#10;&#10;Description automatically generated with low confidence">
            <a:extLst>
              <a:ext uri="{FF2B5EF4-FFF2-40B4-BE49-F238E27FC236}">
                <a16:creationId xmlns:a16="http://schemas.microsoft.com/office/drawing/2014/main" id="{0186E5D0-53FA-4192-B7D3-2F63D892A2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r="24911"/>
          <a:stretch/>
        </p:blipFill>
        <p:spPr>
          <a:xfrm>
            <a:off x="9425751" y="1213557"/>
            <a:ext cx="2455269" cy="28360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264BA2-277B-4A72-9210-039763ED3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98" y="2042965"/>
            <a:ext cx="1905095" cy="2384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F60488-AD3A-4E2F-BAA8-067DFAF985AE}"/>
              </a:ext>
            </a:extLst>
          </p:cNvPr>
          <p:cNvSpPr/>
          <p:nvPr/>
        </p:nvSpPr>
        <p:spPr>
          <a:xfrm>
            <a:off x="9651474" y="6261891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a typeface="Calibri" panose="020F0502020204030204" pitchFamily="34" charset="0"/>
              </a:rPr>
              <a:t>#</a:t>
            </a:r>
            <a:r>
              <a:rPr lang="en-GB" sz="3200" b="1" dirty="0" err="1">
                <a:solidFill>
                  <a:schemeClr val="bg1"/>
                </a:solidFill>
                <a:ea typeface="Calibri" panose="020F0502020204030204" pitchFamily="34" charset="0"/>
              </a:rPr>
              <a:t>LEDevents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A2990E-C78E-4F2C-8B52-DE0FE00FD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57" y="0"/>
            <a:ext cx="4035434" cy="7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3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24" y="333566"/>
            <a:ext cx="7771671" cy="987274"/>
          </a:xfrm>
        </p:spPr>
        <p:txBody>
          <a:bodyPr>
            <a:normAutofit/>
          </a:bodyPr>
          <a:lstStyle/>
          <a:p>
            <a:r>
              <a:rPr lang="en-GB" sz="3600" dirty="0"/>
              <a:t>Reflection on challenging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18" y="1298373"/>
            <a:ext cx="8451788" cy="394022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b="1" dirty="0">
                <a:solidFill>
                  <a:srgbClr val="3A8DFF"/>
                </a:solidFill>
                <a:ea typeface="Calibri" panose="020F0502020204030204" pitchFamily="34" charset="0"/>
              </a:rPr>
              <a:t>Thank you for your continued…</a:t>
            </a:r>
          </a:p>
          <a:p>
            <a:pPr>
              <a:spcAft>
                <a:spcPts val="1200"/>
              </a:spcAft>
            </a:pPr>
            <a:r>
              <a:rPr lang="en-GB" sz="2200" dirty="0">
                <a:solidFill>
                  <a:srgbClr val="1B1464"/>
                </a:solidFill>
                <a:ea typeface="Calibri" panose="020F0502020204030204" pitchFamily="34" charset="0"/>
              </a:rPr>
              <a:t>provision of excellent care and education during the most challenging of times</a:t>
            </a:r>
          </a:p>
          <a:p>
            <a:pPr>
              <a:spcAft>
                <a:spcPts val="1200"/>
              </a:spcAft>
            </a:pPr>
            <a:r>
              <a:rPr lang="en-GB" sz="2200" dirty="0">
                <a:solidFill>
                  <a:srgbClr val="1B1464"/>
                </a:solidFill>
                <a:ea typeface="Calibri" panose="020F0502020204030204" pitchFamily="34" charset="0"/>
              </a:rPr>
              <a:t>ongoing support to parents to provide children with the best possible start </a:t>
            </a:r>
          </a:p>
          <a:p>
            <a:pPr>
              <a:spcAft>
                <a:spcPts val="1200"/>
              </a:spcAft>
            </a:pPr>
            <a:r>
              <a:rPr lang="en-GB" sz="2200" dirty="0">
                <a:solidFill>
                  <a:srgbClr val="1B1464"/>
                </a:solidFill>
                <a:ea typeface="Calibri" panose="020F0502020204030204" pitchFamily="34" charset="0"/>
              </a:rPr>
              <a:t>care and support of each other’s wellbeing</a:t>
            </a:r>
            <a:endParaRPr lang="en-GB" sz="3200" dirty="0">
              <a:solidFill>
                <a:srgbClr val="1B1464"/>
              </a:solidFill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GB" b="1" dirty="0">
              <a:solidFill>
                <a:srgbClr val="1B1464"/>
              </a:solidFill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57" y="0"/>
            <a:ext cx="4035434" cy="716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51474" y="6261891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a typeface="Calibri" panose="020F0502020204030204" pitchFamily="34" charset="0"/>
              </a:rPr>
              <a:t>#</a:t>
            </a:r>
            <a:r>
              <a:rPr lang="en-GB" sz="3200" b="1" dirty="0" err="1">
                <a:solidFill>
                  <a:schemeClr val="bg1"/>
                </a:solidFill>
                <a:ea typeface="Calibri" panose="020F0502020204030204" pitchFamily="34" charset="0"/>
              </a:rPr>
              <a:t>LEDevents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A3B1F-815C-4859-8D48-14652B3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306" y="1888480"/>
            <a:ext cx="2956991" cy="1933925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8AC1132D-99FB-4D23-BC11-5FC017DFAB28}"/>
              </a:ext>
            </a:extLst>
          </p:cNvPr>
          <p:cNvSpPr txBox="1">
            <a:spLocks/>
          </p:cNvSpPr>
          <p:nvPr/>
        </p:nvSpPr>
        <p:spPr>
          <a:xfrm>
            <a:off x="3224827" y="4612294"/>
            <a:ext cx="4518169" cy="16548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en-GB" sz="2400" b="1">
                <a:solidFill>
                  <a:srgbClr val="FF557A"/>
                </a:solidFill>
              </a:rPr>
              <a:t>“No job is more important than working with children in the early years.” </a:t>
            </a:r>
          </a:p>
          <a:p>
            <a:pPr indent="0" algn="ctr">
              <a:buFont typeface="Arial" panose="020B0604020202020204" pitchFamily="34" charset="0"/>
              <a:buNone/>
            </a:pPr>
            <a:r>
              <a:rPr lang="en-GB" sz="2600"/>
              <a:t>Development</a:t>
            </a:r>
            <a:r>
              <a:rPr lang="en-GB" sz="2400"/>
              <a:t> Matters, 2021</a:t>
            </a:r>
            <a:endParaRPr lang="en-GB" sz="2400" b="1" dirty="0">
              <a:solidFill>
                <a:srgbClr val="FF5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4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887" y="1791462"/>
            <a:ext cx="7034548" cy="382377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200" dirty="0">
                <a:solidFill>
                  <a:srgbClr val="1B1464"/>
                </a:solidFill>
                <a:ea typeface="Calibri" panose="020F0502020204030204" pitchFamily="34" charset="0"/>
              </a:rPr>
              <a:t>Our role as DfE’s strategic partner to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B1464"/>
                </a:solidFill>
                <a:ea typeface="Calibri" panose="020F0502020204030204" pitchFamily="34" charset="0"/>
              </a:rPr>
              <a:t>improve practitioner knowledge, skills and confidence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1B1464"/>
                </a:solidFill>
                <a:ea typeface="Calibri" panose="020F0502020204030204" pitchFamily="34" charset="0"/>
              </a:rPr>
              <a:t>listen to the sector and facilitate healthy debate between DfE and the sector</a:t>
            </a:r>
          </a:p>
          <a:p>
            <a:pPr>
              <a:spcAft>
                <a:spcPts val="1200"/>
              </a:spcAft>
            </a:pPr>
            <a:r>
              <a:rPr lang="en-GB" sz="2200" dirty="0">
                <a:solidFill>
                  <a:srgbClr val="1B1464"/>
                </a:solidFill>
                <a:latin typeface="+mn-lt"/>
                <a:ea typeface="Calibri" panose="020F0502020204030204" pitchFamily="34" charset="0"/>
              </a:rPr>
              <a:t>Bringing people and organisations together to drive change in society and deliver a better childhood across the UK </a:t>
            </a:r>
          </a:p>
          <a:p>
            <a:pPr>
              <a:spcAft>
                <a:spcPts val="1200"/>
              </a:spcAft>
            </a:pPr>
            <a:endParaRPr lang="en-GB" sz="2200" dirty="0">
              <a:solidFill>
                <a:srgbClr val="1B1464"/>
              </a:solidFill>
              <a:latin typeface="+mn-lt"/>
              <a:ea typeface="Calibri" panose="020F050202020403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GB" b="1" dirty="0">
              <a:solidFill>
                <a:srgbClr val="1B1464"/>
              </a:solidFill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57" y="0"/>
            <a:ext cx="4035434" cy="716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51474" y="6261891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a typeface="Calibri" panose="020F0502020204030204" pitchFamily="34" charset="0"/>
              </a:rPr>
              <a:t>#</a:t>
            </a:r>
            <a:r>
              <a:rPr lang="en-GB" sz="3200" b="1" dirty="0" err="1">
                <a:solidFill>
                  <a:schemeClr val="bg1"/>
                </a:solidFill>
                <a:ea typeface="Calibri" panose="020F0502020204030204" pitchFamily="34" charset="0"/>
              </a:rPr>
              <a:t>LEDevents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C31C9-E75A-4A05-867D-3A079F1BB49D}"/>
              </a:ext>
            </a:extLst>
          </p:cNvPr>
          <p:cNvSpPr txBox="1"/>
          <p:nvPr/>
        </p:nvSpPr>
        <p:spPr>
          <a:xfrm>
            <a:off x="422975" y="515737"/>
            <a:ext cx="720824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1B1464"/>
                </a:solidFill>
                <a:latin typeface="Cera Round Pro" panose="00000500000000000000" pitchFamily="50" charset="0"/>
              </a:rPr>
              <a:t>NCB continues to work to raise the profile of the early years, supporting children, families and early years professionals through</a:t>
            </a:r>
            <a:endParaRPr lang="en-GB" sz="2400" dirty="0">
              <a:solidFill>
                <a:srgbClr val="1B1464"/>
              </a:solidFill>
              <a:latin typeface="Cera Pro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76976-E8A3-4E68-8AA1-38CB3AB8C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798" y="1605266"/>
            <a:ext cx="3773751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7C327FCF-0A5E-487B-B6CD-7DE64853E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458" y="2109330"/>
            <a:ext cx="1887463" cy="12345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7E537E-DB52-41CC-8850-FCDD01DA19AF}"/>
              </a:ext>
            </a:extLst>
          </p:cNvPr>
          <p:cNvSpPr/>
          <p:nvPr/>
        </p:nvSpPr>
        <p:spPr>
          <a:xfrm>
            <a:off x="7808869" y="3675781"/>
            <a:ext cx="4410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ra Pro"/>
                <a:ea typeface="+mn-ea"/>
                <a:cs typeface="+mn-cs"/>
              </a:rPr>
              <a:t>foundationyears@ncb.org.uk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ra Pr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EE9B8C-55EB-43B6-8253-31D384495D70}"/>
              </a:ext>
            </a:extLst>
          </p:cNvPr>
          <p:cNvSpPr/>
          <p:nvPr/>
        </p:nvSpPr>
        <p:spPr>
          <a:xfrm>
            <a:off x="4593720" y="3675781"/>
            <a:ext cx="29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ra Pro"/>
                <a:ea typeface="+mn-ea"/>
                <a:cs typeface="+mn-cs"/>
              </a:rPr>
              <a:t>@FoundationYears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ra Pro"/>
              <a:ea typeface="+mn-ea"/>
              <a:cs typeface="+mn-cs"/>
            </a:endParaRPr>
          </a:p>
        </p:txBody>
      </p:sp>
      <p:pic>
        <p:nvPicPr>
          <p:cNvPr id="1026" name="Picture 2" descr="tweet #twitter #picsart #picsartlogo #logo #lol #kakao - Circle Twitter Logo  Png, Transparent Png - vhv">
            <a:extLst>
              <a:ext uri="{FF2B5EF4-FFF2-40B4-BE49-F238E27FC236}">
                <a16:creationId xmlns:a16="http://schemas.microsoft.com/office/drawing/2014/main" id="{CC635D07-CF9A-422D-A988-EF79770B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84" b="90054" l="3605" r="95233">
                        <a14:foregroundMark x1="28488" y1="35135" x2="40000" y2="49405"/>
                        <a14:foregroundMark x1="40000" y1="49405" x2="55698" y2="55135"/>
                        <a14:foregroundMark x1="55698" y1="55135" x2="65000" y2="48649"/>
                        <a14:foregroundMark x1="65000" y1="48649" x2="71977" y2="34378"/>
                        <a14:foregroundMark x1="71977" y1="34378" x2="71860" y2="28973"/>
                        <a14:foregroundMark x1="69419" y1="28108" x2="60465" y2="35676"/>
                        <a14:foregroundMark x1="60465" y1="35676" x2="43372" y2="59784"/>
                        <a14:foregroundMark x1="43372" y1="59784" x2="31744" y2="68000"/>
                        <a14:foregroundMark x1="31744" y1="68000" x2="20814" y2="66811"/>
                        <a14:foregroundMark x1="20349" y1="66811" x2="37209" y2="67568"/>
                        <a14:foregroundMark x1="37209" y1="67568" x2="52326" y2="63027"/>
                        <a14:foregroundMark x1="52326" y1="63027" x2="64070" y2="52865"/>
                        <a14:foregroundMark x1="64070" y1="52865" x2="67907" y2="38054"/>
                        <a14:foregroundMark x1="67907" y1="38054" x2="65930" y2="27568"/>
                        <a14:foregroundMark x1="65930" y1="27568" x2="63605" y2="24541"/>
                        <a14:foregroundMark x1="78837" y1="24324" x2="61628" y2="26162"/>
                        <a14:foregroundMark x1="61628" y1="26162" x2="44884" y2="48108"/>
                        <a14:foregroundMark x1="44884" y1="48108" x2="44070" y2="48649"/>
                        <a14:foregroundMark x1="60233" y1="24973" x2="39884" y2="41730"/>
                        <a14:foregroundMark x1="39884" y1="41730" x2="19884" y2="29622"/>
                        <a14:foregroundMark x1="23605" y1="32000" x2="37326" y2="57514"/>
                        <a14:foregroundMark x1="39419" y1="57514" x2="31163" y2="54054"/>
                        <a14:foregroundMark x1="91860" y1="33514" x2="92093" y2="60541"/>
                        <a14:foregroundMark x1="36047" y1="8649" x2="48140" y2="7784"/>
                        <a14:foregroundMark x1="48140" y1="7784" x2="61279" y2="8432"/>
                        <a14:foregroundMark x1="7674" y1="36324" x2="7442" y2="60649"/>
                        <a14:foregroundMark x1="95233" y1="40757" x2="95116" y2="53730"/>
                        <a14:foregroundMark x1="4450" y1="51135" x2="4419" y2="51676"/>
                        <a14:foregroundMark x1="5000" y1="41405" x2="4676" y2="47135"/>
                        <a14:foregroundMark x1="4666" y1="51135" x2="4651" y2="52649"/>
                        <a14:foregroundMark x1="4767" y1="41297" x2="4706" y2="47135"/>
                        <a14:foregroundMark x1="4651" y1="52649" x2="5000" y2="53405"/>
                        <a14:foregroundMark x1="5581" y1="37730" x2="3943" y2="47135"/>
                        <a14:foregroundMark x1="4143" y1="51135" x2="4767" y2="53514"/>
                        <a14:foregroundMark x1="4402" y1="51135" x2="4419" y2="52324"/>
                        <a14:foregroundMark x1="4302" y1="44108" x2="4346" y2="47135"/>
                        <a14:foregroundMark x1="43140" y1="89081" x2="55233" y2="89514"/>
                        <a14:foregroundMark x1="55233" y1="89514" x2="57614" y2="89336"/>
                        <a14:foregroundMark x1="57847" y1="89622" x2="42907" y2="89622"/>
                        <a14:foregroundMark x1="43837" y1="90054" x2="56744" y2="87892"/>
                        <a14:foregroundMark x1="56744" y1="87892" x2="56977" y2="87892"/>
                        <a14:foregroundMark x1="56744" y1="89297" x2="61279" y2="88649"/>
                        <a14:foregroundMark x1="62326" y1="88649" x2="60465" y2="88649"/>
                        <a14:foregroundMark x1="4884" y1="46378" x2="4884" y2="51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40" y="1790463"/>
            <a:ext cx="1665953" cy="17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251733-3E1E-4D03-A63B-6ACA402BDFB5}"/>
              </a:ext>
            </a:extLst>
          </p:cNvPr>
          <p:cNvGrpSpPr/>
          <p:nvPr/>
        </p:nvGrpSpPr>
        <p:grpSpPr>
          <a:xfrm>
            <a:off x="813696" y="1790463"/>
            <a:ext cx="2597254" cy="1914625"/>
            <a:chOff x="3988436" y="1400175"/>
            <a:chExt cx="3409418" cy="2623167"/>
          </a:xfrm>
        </p:grpSpPr>
        <p:pic>
          <p:nvPicPr>
            <p:cNvPr id="1034" name="Picture 10" descr="Desktop Icon Png Clipart Computer Icons Computer Monitors - Desktop Vector  Icon Png Transparent Png (#414220) - PinClipart">
              <a:extLst>
                <a:ext uri="{FF2B5EF4-FFF2-40B4-BE49-F238E27FC236}">
                  <a16:creationId xmlns:a16="http://schemas.microsoft.com/office/drawing/2014/main" id="{6A1D9E55-F95A-45A0-A205-C3DA512EF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44" b="89912" l="6591" r="93182">
                          <a14:foregroundMark x1="8295" y1="9584" x2="6591" y2="40353"/>
                          <a14:foregroundMark x1="6591" y1="40353" x2="8523" y2="70996"/>
                          <a14:foregroundMark x1="8295" y1="9710" x2="68636" y2="8323"/>
                          <a14:foregroundMark x1="68636" y1="8323" x2="92045" y2="8701"/>
                          <a14:foregroundMark x1="91591" y1="9584" x2="90795" y2="73392"/>
                          <a14:foregroundMark x1="90795" y1="73392" x2="90795" y2="73392"/>
                          <a14:foregroundMark x1="90795" y1="73392" x2="11932" y2="73897"/>
                          <a14:foregroundMark x1="11932" y1="73897" x2="8068" y2="72636"/>
                          <a14:foregroundMark x1="46818" y1="76293" x2="49432" y2="87264"/>
                          <a14:foregroundMark x1="37614" y1="88020" x2="66818" y2="86885"/>
                          <a14:foregroundMark x1="66818" y1="86885" x2="64205" y2="87390"/>
                          <a14:foregroundMark x1="55227" y1="75284" x2="42273" y2="84994"/>
                          <a14:foregroundMark x1="42273" y1="84994" x2="33409" y2="88398"/>
                          <a14:foregroundMark x1="92727" y1="70870" x2="90341" y2="17276"/>
                          <a14:foregroundMark x1="90341" y1="17276" x2="93295" y2="11097"/>
                          <a14:foregroundMark x1="93182" y1="9710" x2="92614" y2="63052"/>
                          <a14:foregroundMark x1="23860" y1="5272" x2="89545" y2="6431"/>
                          <a14:foregroundMark x1="11188" y1="6288" x2="10568" y2="6305"/>
                          <a14:foregroundMark x1="18134" y1="6097" x2="11995" y2="6266"/>
                          <a14:foregroundMark x1="12032" y1="6201" x2="18295" y2="6305"/>
                          <a14:foregroundMark x1="10682" y1="6179" x2="11245" y2="6188"/>
                          <a14:foregroundMark x1="18295" y1="6305" x2="20484" y2="6097"/>
                          <a14:foregroundMark x1="13047" y1="5439" x2="12449" y2="5475"/>
                          <a14:foregroundMark x1="12552" y1="5296" x2="12965" y2="5296"/>
                          <a14:backgroundMark x1="9773" y1="4035" x2="9773" y2="4035"/>
                          <a14:backgroundMark x1="9545" y1="5170" x2="12500" y2="4035"/>
                          <a14:backgroundMark x1="23295" y1="4288" x2="12386" y2="4288"/>
                          <a14:backgroundMark x1="12045" y1="4792" x2="12841" y2="47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436" y="1400175"/>
              <a:ext cx="3409418" cy="2623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B2B07BE-DE84-4152-A308-5ADEF22A17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25137"/>
            <a:stretch/>
          </p:blipFill>
          <p:spPr>
            <a:xfrm>
              <a:off x="4335801" y="1713376"/>
              <a:ext cx="2749143" cy="1524562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65E693F-B95F-4AA9-94D3-0890FF086CBD}"/>
              </a:ext>
            </a:extLst>
          </p:cNvPr>
          <p:cNvSpPr/>
          <p:nvPr/>
        </p:nvSpPr>
        <p:spPr>
          <a:xfrm>
            <a:off x="509640" y="3675782"/>
            <a:ext cx="3573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ra Pro"/>
                <a:ea typeface="+mn-ea"/>
                <a:cs typeface="+mn-cs"/>
              </a:rPr>
              <a:t>foundationyears.org.uk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ra Pro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7C56EC-8D2C-4416-9B77-8382AC12AB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57" y="0"/>
            <a:ext cx="4035434" cy="7163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D14D0EE-94EA-4ABF-924D-581976753D25}"/>
              </a:ext>
            </a:extLst>
          </p:cNvPr>
          <p:cNvSpPr/>
          <p:nvPr/>
        </p:nvSpPr>
        <p:spPr>
          <a:xfrm>
            <a:off x="9651474" y="6261891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a typeface="Calibri" panose="020F0502020204030204" pitchFamily="34" charset="0"/>
              </a:rPr>
              <a:t>#</a:t>
            </a:r>
            <a:r>
              <a:rPr lang="en-GB" sz="3200" b="1" dirty="0" err="1">
                <a:solidFill>
                  <a:schemeClr val="bg1"/>
                </a:solidFill>
                <a:ea typeface="Calibri" panose="020F0502020204030204" pitchFamily="34" charset="0"/>
              </a:rPr>
              <a:t>LEDevents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6DA7C60-E7FF-4268-9860-6A4E05DD8FF5}"/>
              </a:ext>
            </a:extLst>
          </p:cNvPr>
          <p:cNvSpPr txBox="1">
            <a:spLocks/>
          </p:cNvSpPr>
          <p:nvPr/>
        </p:nvSpPr>
        <p:spPr>
          <a:xfrm>
            <a:off x="135595" y="501889"/>
            <a:ext cx="6857903" cy="697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GB" sz="2600" dirty="0">
                <a:solidFill>
                  <a:srgbClr val="3A8DFF"/>
                </a:solidFill>
              </a:rPr>
              <a:t>Keep up to date and get in touch via…</a:t>
            </a:r>
          </a:p>
        </p:txBody>
      </p:sp>
    </p:spTree>
    <p:extLst>
      <p:ext uri="{BB962C8B-B14F-4D97-AF65-F5344CB8AC3E}">
        <p14:creationId xmlns:p14="http://schemas.microsoft.com/office/powerpoint/2010/main" val="331602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591" y="541750"/>
            <a:ext cx="7771671" cy="987274"/>
          </a:xfrm>
        </p:spPr>
        <p:txBody>
          <a:bodyPr>
            <a:normAutofit/>
          </a:bodyPr>
          <a:lstStyle/>
          <a:p>
            <a:r>
              <a:rPr lang="en-GB" sz="36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129" y="1744917"/>
            <a:ext cx="9125741" cy="43010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endParaRPr lang="en-GB" sz="2600" b="1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600" b="1" dirty="0">
                <a:latin typeface="+mn-lt"/>
                <a:ea typeface="Calibri" panose="020F0502020204030204" pitchFamily="34" charset="0"/>
              </a:rPr>
              <a:t>Department for Education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GB" sz="2200" b="1" dirty="0">
                <a:solidFill>
                  <a:srgbClr val="1B1464"/>
                </a:solidFill>
                <a:ea typeface="Calibri" panose="020F0502020204030204" pitchFamily="34" charset="0"/>
              </a:rPr>
              <a:t>EYFS Reforms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GB" sz="2200" b="1" dirty="0">
                <a:solidFill>
                  <a:srgbClr val="1B1464"/>
                </a:solidFill>
                <a:ea typeface="Calibri" panose="020F0502020204030204" pitchFamily="34" charset="0"/>
              </a:rPr>
              <a:t>COVID-19 recovery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GB" sz="2200" b="1" dirty="0">
                <a:solidFill>
                  <a:srgbClr val="1B1464"/>
                </a:solidFill>
                <a:ea typeface="Calibri" panose="020F0502020204030204" pitchFamily="34" charset="0"/>
              </a:rPr>
              <a:t>Assessment under the </a:t>
            </a:r>
            <a:r>
              <a:rPr lang="en-GB" sz="2200" b="1">
                <a:solidFill>
                  <a:srgbClr val="1B1464"/>
                </a:solidFill>
                <a:ea typeface="Calibri" panose="020F0502020204030204" pitchFamily="34" charset="0"/>
              </a:rPr>
              <a:t>revised EYFS</a:t>
            </a:r>
            <a:endParaRPr lang="en-GB" sz="2200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600" b="1" dirty="0">
                <a:latin typeface="+mn-lt"/>
                <a:ea typeface="Calibri" panose="020F0502020204030204" pitchFamily="34" charset="0"/>
              </a:rPr>
              <a:t>Ofsted</a:t>
            </a:r>
            <a:endParaRPr lang="en-GB" sz="2600" b="1" dirty="0">
              <a:solidFill>
                <a:srgbClr val="1B1464"/>
              </a:solidFill>
              <a:ea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GB" sz="2200" b="1" dirty="0">
                <a:solidFill>
                  <a:srgbClr val="1B1464"/>
                </a:solidFill>
                <a:ea typeface="Calibri" panose="020F0502020204030204" pitchFamily="34" charset="0"/>
              </a:rPr>
              <a:t>Inspections under the revised EYFS</a:t>
            </a:r>
            <a:endParaRPr lang="en-GB" sz="2200" b="1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57" y="0"/>
            <a:ext cx="4035434" cy="716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51474" y="6261891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a typeface="Calibri" panose="020F0502020204030204" pitchFamily="34" charset="0"/>
              </a:rPr>
              <a:t>#</a:t>
            </a:r>
            <a:r>
              <a:rPr lang="en-GB" sz="3200" b="1" dirty="0" err="1">
                <a:solidFill>
                  <a:schemeClr val="bg1"/>
                </a:solidFill>
                <a:ea typeface="Calibri" panose="020F0502020204030204" pitchFamily="34" charset="0"/>
              </a:rPr>
              <a:t>LEDevents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80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B_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B1464"/>
      </a:accent1>
      <a:accent2>
        <a:srgbClr val="8757E5"/>
      </a:accent2>
      <a:accent3>
        <a:srgbClr val="FF557A"/>
      </a:accent3>
      <a:accent4>
        <a:srgbClr val="FFBF00"/>
      </a:accent4>
      <a:accent5>
        <a:srgbClr val="3A8DFF"/>
      </a:accent5>
      <a:accent6>
        <a:srgbClr val="595959"/>
      </a:accent6>
      <a:hlink>
        <a:srgbClr val="FF557A"/>
      </a:hlink>
      <a:folHlink>
        <a:srgbClr val="8757E5"/>
      </a:folHlink>
    </a:clrScheme>
    <a:fontScheme name="NCB">
      <a:majorFont>
        <a:latin typeface="Cera Round Pro"/>
        <a:ea typeface=""/>
        <a:cs typeface=""/>
      </a:majorFont>
      <a:minorFont>
        <a:latin typeface="Cer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force Webinar FINAL.potx" id="{2F51E2DE-947D-4873-9600-116519A38117}" vid="{03A5E436-1752-4C8A-8BCA-D688C524ACA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force Webinar FINAL.potx" id="{2F51E2DE-947D-4873-9600-116519A38117}" vid="{E0A3DA44-3D55-441C-B3C4-3B0D4F92581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Workforce Webinar FINAL</Template>
  <TotalTime>1576</TotalTime>
  <Words>258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Cera Pro</vt:lpstr>
      <vt:lpstr>Cera Round Pro</vt:lpstr>
      <vt:lpstr>Courier New</vt:lpstr>
      <vt:lpstr>Office Theme</vt:lpstr>
      <vt:lpstr>Custom Design</vt:lpstr>
      <vt:lpstr>PowerPoint Presentation</vt:lpstr>
      <vt:lpstr>PowerPoint Presentation</vt:lpstr>
      <vt:lpstr>Reflection on challenging times</vt:lpstr>
      <vt:lpstr>PowerPoint Presentation</vt:lpstr>
      <vt:lpstr>PowerPoint Presentation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Celeste Pergolizzi</dc:creator>
  <cp:lastModifiedBy>Gill Holden</cp:lastModifiedBy>
  <cp:revision>100</cp:revision>
  <dcterms:created xsi:type="dcterms:W3CDTF">2019-10-31T07:45:47Z</dcterms:created>
  <dcterms:modified xsi:type="dcterms:W3CDTF">2022-03-22T13:42:37Z</dcterms:modified>
</cp:coreProperties>
</file>