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0"/>
  </p:notesMasterIdLst>
  <p:sldIdLst>
    <p:sldId id="259" r:id="rId7"/>
    <p:sldId id="277" r:id="rId8"/>
    <p:sldId id="358" r:id="rId9"/>
    <p:sldId id="403" r:id="rId10"/>
    <p:sldId id="359" r:id="rId11"/>
    <p:sldId id="361" r:id="rId12"/>
    <p:sldId id="268" r:id="rId13"/>
    <p:sldId id="405" r:id="rId14"/>
    <p:sldId id="408" r:id="rId15"/>
    <p:sldId id="402" r:id="rId16"/>
    <p:sldId id="409" r:id="rId17"/>
    <p:sldId id="407" r:id="rId18"/>
    <p:sldId id="406" r:id="rId19"/>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408317-66B9-A5DA-4211-5466D93D836D}" name="SPICK-FLETCHER, Emma" initials="SFE" userId="S::Emma.SPICK-FLETCHER@EDUCATION.GOV.UK::ce145a28-6303-4e67-83fc-03163efc8f06" providerId="AD"/>
  <p188:author id="{51C87C73-0341-A325-7A48-62E4580AA76E}" name="HAMMERTON, Jannette" initials="HJ" userId="S::jannette.hammerton@education.gov.uk::91d24703-d9ab-4d7a-9e5e-6b641dd31055" providerId="AD"/>
  <p188:author id="{99F15D85-A20E-27DD-05BD-E2A4BDF6A52B}" name="ASHWORTH, Alice" initials="AA" userId="S::Alice.ASHWORTH@EDUCATION.GOV.UK::3619e7c6-bb63-454f-914b-93687c1588d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WEN, Susie" initials="OS" lastIdx="4" clrIdx="0">
    <p:extLst>
      <p:ext uri="{19B8F6BF-5375-455C-9EA6-DF929625EA0E}">
        <p15:presenceInfo xmlns:p15="http://schemas.microsoft.com/office/powerpoint/2012/main" userId="S-1-5-21-1993962763-1659004503-1801674531-1614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4E79"/>
    <a:srgbClr val="AE340E"/>
    <a:srgbClr val="E87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AA0C86-912A-4D5E-872A-B605B211F695}" v="18" vWet="20" dt="2022-03-22T14:30:07.241"/>
    <p1510:client id="{6E4E0FED-3646-D5F7-68FA-11A9B5D0E591}" v="32" dt="2022-03-22T13:19:09.104"/>
    <p1510:client id="{9AC23414-1336-E62E-7056-BBC20FD2D226}" v="25" dt="2022-03-21T19:42:59.216"/>
    <p1510:client id="{A78651C1-A77D-A0B9-DD6E-548136448FB8}" v="307" dt="2022-03-22T14:31:50.502"/>
    <p1510:client id="{E44094A4-05C0-46E2-BAD9-2153A730862C}" v="42" dt="2022-03-22T13:24:57.705"/>
    <p1510:client id="{F5358327-DB2A-4B63-AEB1-7E579806DA73}" v="102" dt="2022-03-22T15:06:38.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984F9A8A-0161-4B50-965D-6444E224A47C}" type="datetimeFigureOut">
              <a:rPr lang="en-GB" smtClean="0"/>
              <a:t>22/03/2022</a:t>
            </a:fld>
            <a:endParaRPr lang="en-GB"/>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508883BE-F5FF-40E7-B09A-B1E9251B6962}" type="slidenum">
              <a:rPr lang="en-GB" smtClean="0"/>
              <a:t>‹#›</a:t>
            </a:fld>
            <a:endParaRPr lang="en-GB"/>
          </a:p>
        </p:txBody>
      </p:sp>
    </p:spTree>
    <p:extLst>
      <p:ext uri="{BB962C8B-B14F-4D97-AF65-F5344CB8AC3E}">
        <p14:creationId xmlns:p14="http://schemas.microsoft.com/office/powerpoint/2010/main" val="3971550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848D60D5-03DC-4A4B-96B3-3CAF34C86725}" type="slidenum">
              <a:rPr lang="en-GB" smtClean="0"/>
              <a:t>1</a:t>
            </a:fld>
            <a:endParaRPr lang="en-GB"/>
          </a:p>
        </p:txBody>
      </p:sp>
    </p:spTree>
    <p:extLst>
      <p:ext uri="{BB962C8B-B14F-4D97-AF65-F5344CB8AC3E}">
        <p14:creationId xmlns:p14="http://schemas.microsoft.com/office/powerpoint/2010/main" val="1455707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11</a:t>
            </a:fld>
            <a:endParaRPr lang="en-GB"/>
          </a:p>
        </p:txBody>
      </p:sp>
    </p:spTree>
    <p:extLst>
      <p:ext uri="{BB962C8B-B14F-4D97-AF65-F5344CB8AC3E}">
        <p14:creationId xmlns:p14="http://schemas.microsoft.com/office/powerpoint/2010/main" val="92698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12</a:t>
            </a:fld>
            <a:endParaRPr lang="en-GB"/>
          </a:p>
        </p:txBody>
      </p:sp>
    </p:spTree>
    <p:extLst>
      <p:ext uri="{BB962C8B-B14F-4D97-AF65-F5344CB8AC3E}">
        <p14:creationId xmlns:p14="http://schemas.microsoft.com/office/powerpoint/2010/main" val="1473409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3</a:t>
            </a:fld>
            <a:endParaRPr lang="en-GB"/>
          </a:p>
        </p:txBody>
      </p:sp>
    </p:spTree>
    <p:extLst>
      <p:ext uri="{BB962C8B-B14F-4D97-AF65-F5344CB8AC3E}">
        <p14:creationId xmlns:p14="http://schemas.microsoft.com/office/powerpoint/2010/main" val="2982420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4</a:t>
            </a:fld>
            <a:endParaRPr lang="en-GB"/>
          </a:p>
        </p:txBody>
      </p:sp>
    </p:spTree>
    <p:extLst>
      <p:ext uri="{BB962C8B-B14F-4D97-AF65-F5344CB8AC3E}">
        <p14:creationId xmlns:p14="http://schemas.microsoft.com/office/powerpoint/2010/main" val="2207914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5</a:t>
            </a:fld>
            <a:endParaRPr lang="en-GB"/>
          </a:p>
        </p:txBody>
      </p:sp>
    </p:spTree>
    <p:extLst>
      <p:ext uri="{BB962C8B-B14F-4D97-AF65-F5344CB8AC3E}">
        <p14:creationId xmlns:p14="http://schemas.microsoft.com/office/powerpoint/2010/main" val="428154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6</a:t>
            </a:fld>
            <a:endParaRPr lang="en-GB"/>
          </a:p>
        </p:txBody>
      </p:sp>
    </p:spTree>
    <p:extLst>
      <p:ext uri="{BB962C8B-B14F-4D97-AF65-F5344CB8AC3E}">
        <p14:creationId xmlns:p14="http://schemas.microsoft.com/office/powerpoint/2010/main" val="142006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7</a:t>
            </a:fld>
            <a:endParaRPr lang="en-GB"/>
          </a:p>
        </p:txBody>
      </p:sp>
    </p:spTree>
    <p:extLst>
      <p:ext uri="{BB962C8B-B14F-4D97-AF65-F5344CB8AC3E}">
        <p14:creationId xmlns:p14="http://schemas.microsoft.com/office/powerpoint/2010/main" val="2560249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8</a:t>
            </a:fld>
            <a:endParaRPr lang="en-GB"/>
          </a:p>
        </p:txBody>
      </p:sp>
    </p:spTree>
    <p:extLst>
      <p:ext uri="{BB962C8B-B14F-4D97-AF65-F5344CB8AC3E}">
        <p14:creationId xmlns:p14="http://schemas.microsoft.com/office/powerpoint/2010/main" val="171626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9</a:t>
            </a:fld>
            <a:endParaRPr lang="en-GB"/>
          </a:p>
        </p:txBody>
      </p:sp>
    </p:spTree>
    <p:extLst>
      <p:ext uri="{BB962C8B-B14F-4D97-AF65-F5344CB8AC3E}">
        <p14:creationId xmlns:p14="http://schemas.microsoft.com/office/powerpoint/2010/main" val="193441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0D281A7-A1E1-4D26-B3FA-6DD64B0924F3}" type="slidenum">
              <a:rPr lang="en-GB" smtClean="0"/>
              <a:t>10</a:t>
            </a:fld>
            <a:endParaRPr lang="en-GB"/>
          </a:p>
        </p:txBody>
      </p:sp>
    </p:spTree>
    <p:extLst>
      <p:ext uri="{BB962C8B-B14F-4D97-AF65-F5344CB8AC3E}">
        <p14:creationId xmlns:p14="http://schemas.microsoft.com/office/powerpoint/2010/main" val="1074118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D93B1-C063-42C9-9040-554EF54C05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BCC8E53-3735-431A-9ED8-E4B45F96AA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5903E3-BCC8-44C0-AAC8-54A33928EE40}"/>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098F1E9F-9E8F-46EB-B506-519BDF3BA2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650D08-1BDA-450B-84A6-4FB5FC30E21E}"/>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336834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4A41-322C-4EE7-B1DE-46E7BC19C4C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781AE01-3875-4215-A37B-E3372AF0B9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EC805F-6AFD-423F-9952-CA019778C724}"/>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DCA346ED-B261-4301-80B6-9359D6369E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4478A4-8CE8-41A9-87BD-00F6644CFD3D}"/>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4124368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C1D847-9039-4571-8132-6F6DE59ECD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1F6005-AF0E-49FC-9B85-37459EC89A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B6E0BB-1D96-4BE6-8C78-02E87B6EAF8F}"/>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57FC214D-D90C-4DF8-9FBF-13D6772899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664BDF-8A6D-4E53-9551-2F5D191A56AC}"/>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256071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77056-4A91-4F2C-B859-2121EE44AEB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08A7AEC-5B21-4133-8559-04AAB81347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7FAF3F-4A1F-4DDB-A6EB-506A2AAA8DDA}"/>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800268E8-BF97-44F9-AC5E-8D64E53167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9A8826-2B49-41E6-AC41-34E2684934C9}"/>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1431260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E8EF0-DFE9-4920-8318-1F883301A7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9C76B6-B52D-441B-9C7E-C6FD42646A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B716DB-BEA2-4D76-823E-BA55571B3D9C}"/>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0A83DB6F-ACAB-4A4D-ABB6-575032937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0F28B49-29CD-4A82-8AC8-EA68E4691C79}"/>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1168297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33A57-857B-4326-AA0E-EA067156F4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3FB809-A104-4F3C-8089-58D5165652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EA4BC2-F941-4950-89BB-D5B0615EE1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70A32E2-BC15-4CE3-AC32-A037A9D5402F}"/>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6" name="Footer Placeholder 5">
            <a:extLst>
              <a:ext uri="{FF2B5EF4-FFF2-40B4-BE49-F238E27FC236}">
                <a16:creationId xmlns:a16="http://schemas.microsoft.com/office/drawing/2014/main" id="{5583ADF8-6AA8-4FAA-9850-9C79588E002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5F99C5-6839-4494-A8DD-97A782768A4A}"/>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369684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D7794-D20C-42DA-90B3-0B62016EAAD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7674AEA-A278-4A85-BDFD-126ACEF25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96D3E9-58D2-421A-8AA5-3DBEED14A2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19C9AC-B2C8-423F-953A-25D06FA263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2CEBF7-5F9D-42C6-BB7F-FB23D4258D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C401A43-D317-4F0B-AAD3-5C460E1AE839}"/>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8" name="Footer Placeholder 7">
            <a:extLst>
              <a:ext uri="{FF2B5EF4-FFF2-40B4-BE49-F238E27FC236}">
                <a16:creationId xmlns:a16="http://schemas.microsoft.com/office/drawing/2014/main" id="{F0AA7A39-299A-47FF-9F24-1C3A29F3E13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13B9FA1-33CF-4A70-B2D9-60AB06F5D67A}"/>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423493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8F9AA-22D6-4A2C-862E-4F2FD3953AA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B16D787-5962-4E97-91F7-2096B65E03C1}"/>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4" name="Footer Placeholder 3">
            <a:extLst>
              <a:ext uri="{FF2B5EF4-FFF2-40B4-BE49-F238E27FC236}">
                <a16:creationId xmlns:a16="http://schemas.microsoft.com/office/drawing/2014/main" id="{1E24BA9F-6462-4953-8A5D-428D241397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3904C1-8B24-4DC8-96A8-80D58D16DC1D}"/>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1250591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C7B5F1-576D-4BF6-9D77-1529F1EF9EF0}"/>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3" name="Footer Placeholder 2">
            <a:extLst>
              <a:ext uri="{FF2B5EF4-FFF2-40B4-BE49-F238E27FC236}">
                <a16:creationId xmlns:a16="http://schemas.microsoft.com/office/drawing/2014/main" id="{6500F3BF-3379-4FEB-AC70-E749543CE90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966E540-9C33-449D-B202-CADBF021D63C}"/>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1585440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38BF2-609C-48C0-869F-24D56BAAC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A467DF-52A9-4D81-B99A-FE83B86282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1307FF-2671-4660-B2EA-56E945B9FA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7AACF4-4FDB-4FDE-B7FF-9F0ABA6FD55A}"/>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6" name="Footer Placeholder 5">
            <a:extLst>
              <a:ext uri="{FF2B5EF4-FFF2-40B4-BE49-F238E27FC236}">
                <a16:creationId xmlns:a16="http://schemas.microsoft.com/office/drawing/2014/main" id="{112EBC5D-3DEE-4C50-9674-B9175954A4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38D988-AA1B-40C6-B875-C18882F9A3EB}"/>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1095672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30E76-1502-45DC-9954-D9170CAD27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27216BA-E03F-482A-8C17-003BE96478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46C963E-5316-4E0E-A851-9E1619365D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CE6844-F613-438F-8180-AF9966E46988}"/>
              </a:ext>
            </a:extLst>
          </p:cNvPr>
          <p:cNvSpPr>
            <a:spLocks noGrp="1"/>
          </p:cNvSpPr>
          <p:nvPr>
            <p:ph type="dt" sz="half" idx="10"/>
          </p:nvPr>
        </p:nvSpPr>
        <p:spPr/>
        <p:txBody>
          <a:bodyPr/>
          <a:lstStyle/>
          <a:p>
            <a:fld id="{41CB688F-5F90-45A3-B1F1-4EC2B9389937}" type="datetimeFigureOut">
              <a:rPr lang="en-GB" smtClean="0"/>
              <a:t>22/03/2022</a:t>
            </a:fld>
            <a:endParaRPr lang="en-GB"/>
          </a:p>
        </p:txBody>
      </p:sp>
      <p:sp>
        <p:nvSpPr>
          <p:cNvPr id="6" name="Footer Placeholder 5">
            <a:extLst>
              <a:ext uri="{FF2B5EF4-FFF2-40B4-BE49-F238E27FC236}">
                <a16:creationId xmlns:a16="http://schemas.microsoft.com/office/drawing/2014/main" id="{DF743F53-7A94-4549-A5F4-D6B5CEE6AA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AA2102-9F80-4132-89A4-82A2C46FEFEB}"/>
              </a:ext>
            </a:extLst>
          </p:cNvPr>
          <p:cNvSpPr>
            <a:spLocks noGrp="1"/>
          </p:cNvSpPr>
          <p:nvPr>
            <p:ph type="sldNum" sz="quarter" idx="12"/>
          </p:nvPr>
        </p:nvSpPr>
        <p:spPr/>
        <p:txBody>
          <a:bodyPr/>
          <a:lstStyle/>
          <a:p>
            <a:fld id="{37758D46-D160-46F5-90AA-C5961F236C01}" type="slidenum">
              <a:rPr lang="en-GB" smtClean="0"/>
              <a:t>‹#›</a:t>
            </a:fld>
            <a:endParaRPr lang="en-GB"/>
          </a:p>
        </p:txBody>
      </p:sp>
    </p:spTree>
    <p:extLst>
      <p:ext uri="{BB962C8B-B14F-4D97-AF65-F5344CB8AC3E}">
        <p14:creationId xmlns:p14="http://schemas.microsoft.com/office/powerpoint/2010/main" val="2344151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FE0B9B-48D3-400F-96D4-CCC95D2FA0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14D358-E862-4DCC-A54C-B7529E2FD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D62DCD-1471-47C7-B465-6473D2B20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CB688F-5F90-45A3-B1F1-4EC2B9389937}" type="datetimeFigureOut">
              <a:rPr lang="en-GB" smtClean="0"/>
              <a:t>22/03/2022</a:t>
            </a:fld>
            <a:endParaRPr lang="en-GB"/>
          </a:p>
        </p:txBody>
      </p:sp>
      <p:sp>
        <p:nvSpPr>
          <p:cNvPr id="5" name="Footer Placeholder 4">
            <a:extLst>
              <a:ext uri="{FF2B5EF4-FFF2-40B4-BE49-F238E27FC236}">
                <a16:creationId xmlns:a16="http://schemas.microsoft.com/office/drawing/2014/main" id="{513DBADE-E307-472A-A513-30936FB3EC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89946C-72C6-41AE-A2FB-4A0CC2760E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58D46-D160-46F5-90AA-C5961F236C01}" type="slidenum">
              <a:rPr lang="en-GB" smtClean="0"/>
              <a:t>‹#›</a:t>
            </a:fld>
            <a:endParaRPr lang="en-GB"/>
          </a:p>
        </p:txBody>
      </p:sp>
    </p:spTree>
    <p:extLst>
      <p:ext uri="{BB962C8B-B14F-4D97-AF65-F5344CB8AC3E}">
        <p14:creationId xmlns:p14="http://schemas.microsoft.com/office/powerpoint/2010/main" val="4130928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4.jpe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8" Type="http://schemas.openxmlformats.org/officeDocument/2006/relationships/hyperlink" Target="https://www.gov.uk/government/publications/development-matters--2" TargetMode="External"/><Relationship Id="rId3" Type="http://schemas.openxmlformats.org/officeDocument/2006/relationships/image" Target="../media/image3.png"/><Relationship Id="rId7" Type="http://schemas.openxmlformats.org/officeDocument/2006/relationships/hyperlink" Target="https://foundationyears.org.uk/wp-content/uploads/2021/09/What-to-expect-in-the-EYFS-complete-FINAL-16.09-compressed.pdf" TargetMode="External"/><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help-for-early-years-providers.education.gov.uk/" TargetMode="External"/><Relationship Id="rId11" Type="http://schemas.openxmlformats.org/officeDocument/2006/relationships/hyperlink" Target="https://www.gov.uk/guidance/early-years-foundation-stage-exemplification-materials?utm_source=Foundation+Years&amp;utm_campaign=44039f2bb5-EMAIL_CAMPAIGN_2019_03_21_05_01_COPY_01&amp;utm_medium=email&amp;utm_term=0_8f9a6de061-44039f2bb5-321742282&amp;mc_cid=44039f2bb5&amp;mc_eid=18ff3bedc4" TargetMode="External"/><Relationship Id="rId5" Type="http://schemas.openxmlformats.org/officeDocument/2006/relationships/hyperlink" Target="https://www.gov.uk/government/publications/early-years-foundation-stage-framework--2" TargetMode="External"/><Relationship Id="rId10" Type="http://schemas.openxmlformats.org/officeDocument/2006/relationships/hyperlink" Target="https://foundationyears.org.uk/2022/03/vodcast-on-ofsted-inspections-and-the-new-eyfs/?utm_source=Foundation+Years&amp;utm_campaign=44039f2bb5-EMAIL_CAMPAIGN_2019_03_21_05_01_COPY_01&amp;utm_medium=email&amp;utm_term=0_8f9a6de061-44039f2bb5-321742282&amp;mc_cid=44039f2bb5&amp;mc_eid=18ff3bedc4" TargetMode="External"/><Relationship Id="rId4" Type="http://schemas.openxmlformats.org/officeDocument/2006/relationships/image" Target="../media/image4.jpeg"/><Relationship Id="rId9" Type="http://schemas.openxmlformats.org/officeDocument/2006/relationships/hyperlink" Target="https://www.pengreen.org/wp-content/uploads/2021/09/A-Celebratory-Approach-to-Working-with-Children-with-SEND.pdf"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9.sv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hyperlink" Target="https://www.gov.uk/government/news/all-schools-and-colleges-to-receive-extra-funding-for-catch-up" TargetMode="External"/><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4.jpe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13.svg"/><Relationship Id="rId4" Type="http://schemas.openxmlformats.org/officeDocument/2006/relationships/image" Target="../media/image4.jpe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625" y="0"/>
            <a:ext cx="12126750" cy="520064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3"/>
          <p:cNvSpPr txBox="1">
            <a:spLocks/>
          </p:cNvSpPr>
          <p:nvPr/>
        </p:nvSpPr>
        <p:spPr>
          <a:xfrm>
            <a:off x="2296542" y="929584"/>
            <a:ext cx="7123295" cy="1151781"/>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GB" sz="3200" b="1" kern="1200" dirty="0">
                <a:solidFill>
                  <a:srgbClr val="104F75"/>
                </a:solidFill>
                <a:latin typeface="+mj-lt"/>
                <a:ea typeface="+mj-ea"/>
                <a:cs typeface="+mj-cs"/>
              </a:defRPr>
            </a:lvl1pPr>
          </a:lstStyle>
          <a:p>
            <a:pPr algn="ctr" hangingPunct="0"/>
            <a:r>
              <a:rPr lang="en-GB" sz="4900">
                <a:solidFill>
                  <a:schemeClr val="bg1"/>
                </a:solidFill>
                <a:latin typeface="Arial"/>
                <a:cs typeface="Arial"/>
              </a:rPr>
              <a:t>Early Years</a:t>
            </a:r>
          </a:p>
          <a:p>
            <a:pPr algn="ctr"/>
            <a:r>
              <a:rPr lang="en-GB" sz="4900">
                <a:solidFill>
                  <a:schemeClr val="bg1"/>
                </a:solidFill>
                <a:latin typeface="Arial"/>
                <a:cs typeface="Arial"/>
              </a:rPr>
              <a:t>Learn, Explore, Debate </a:t>
            </a:r>
          </a:p>
          <a:p>
            <a:pPr algn="ctr"/>
            <a:r>
              <a:rPr lang="en-GB" sz="4900">
                <a:solidFill>
                  <a:schemeClr val="bg1"/>
                </a:solidFill>
                <a:latin typeface="Arial"/>
                <a:cs typeface="Arial"/>
              </a:rPr>
              <a:t>March 2022</a:t>
            </a:r>
            <a:endParaRPr lang="en-GB">
              <a:solidFill>
                <a:schemeClr val="bg1"/>
              </a:solidFill>
              <a:latin typeface="Arial"/>
              <a:cs typeface="Aria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042" y="5478829"/>
            <a:ext cx="1866900" cy="1096504"/>
          </a:xfrm>
          <a:prstGeom prst="rect">
            <a:avLst/>
          </a:prstGeom>
        </p:spPr>
      </p:pic>
      <p:sp>
        <p:nvSpPr>
          <p:cNvPr id="3" name="Rectangle 2"/>
          <p:cNvSpPr/>
          <p:nvPr/>
        </p:nvSpPr>
        <p:spPr>
          <a:xfrm>
            <a:off x="1989574" y="3294023"/>
            <a:ext cx="9013372" cy="923330"/>
          </a:xfrm>
          <a:prstGeom prst="rect">
            <a:avLst/>
          </a:prstGeom>
        </p:spPr>
        <p:txBody>
          <a:bodyPr wrap="square">
            <a:spAutoFit/>
          </a:bodyPr>
          <a:lstStyle/>
          <a:p>
            <a:r>
              <a:rPr lang="en-GB" sz="5400">
                <a:solidFill>
                  <a:schemeClr val="bg1"/>
                </a:solidFill>
                <a:latin typeface="Arial" panose="020B0604020202020204" pitchFamily="34" charset="0"/>
                <a:cs typeface="Arial" panose="020B0604020202020204" pitchFamily="34" charset="0"/>
              </a:rPr>
              <a:t>Department for Education</a:t>
            </a:r>
          </a:p>
        </p:txBody>
      </p:sp>
    </p:spTree>
    <p:extLst>
      <p:ext uri="{BB962C8B-B14F-4D97-AF65-F5344CB8AC3E}">
        <p14:creationId xmlns:p14="http://schemas.microsoft.com/office/powerpoint/2010/main" val="2766031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1">
            <a:extLst>
              <a:ext uri="{FF2B5EF4-FFF2-40B4-BE49-F238E27FC236}">
                <a16:creationId xmlns:a16="http://schemas.microsoft.com/office/drawing/2014/main" id="{4C2C3528-15B3-45A3-A106-53269410893E}"/>
              </a:ext>
            </a:extLst>
          </p:cNvPr>
          <p:cNvSpPr/>
          <p:nvPr/>
        </p:nvSpPr>
        <p:spPr>
          <a:xfrm>
            <a:off x="202018" y="1202870"/>
            <a:ext cx="11822747" cy="5506263"/>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Covid-19 Recovery – Stronger Practice programme  </a:t>
            </a:r>
          </a:p>
        </p:txBody>
      </p:sp>
      <p:sp>
        <p:nvSpPr>
          <p:cNvPr id="9" name="Content Placeholder 2"/>
          <p:cNvSpPr txBox="1">
            <a:spLocks/>
          </p:cNvSpPr>
          <p:nvPr/>
        </p:nvSpPr>
        <p:spPr>
          <a:xfrm>
            <a:off x="108077" y="999627"/>
            <a:ext cx="10915523" cy="5765879"/>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742950" lvl="1" indent="-285750" algn="l" fontAlgn="base">
              <a:lnSpc>
                <a:spcPct val="100000"/>
              </a:lnSpc>
              <a:spcBef>
                <a:spcPts val="0"/>
              </a:spcBef>
              <a:spcAft>
                <a:spcPts val="0"/>
              </a:spcAft>
              <a:buFont typeface="Arial" panose="020B0604020202020204" pitchFamily="34" charset="0"/>
              <a:buChar char="•"/>
            </a:pPr>
            <a:endParaRPr lang="en-US" sz="1800">
              <a:cs typeface="Arial" panose="020B0604020202020204" pitchFamily="34" charset="0"/>
            </a:endParaRPr>
          </a:p>
          <a:p>
            <a:pPr algn="l" fontAlgn="base">
              <a:lnSpc>
                <a:spcPct val="100000"/>
              </a:lnSpc>
              <a:spcBef>
                <a:spcPts val="0"/>
              </a:spcBef>
              <a:spcAft>
                <a:spcPts val="0"/>
              </a:spcAft>
            </a:pPr>
            <a:endParaRPr lang="en-US" sz="1800" b="0">
              <a:cs typeface="Arial" panose="020B0604020202020204" pitchFamily="34" charset="0"/>
            </a:endParaRPr>
          </a:p>
          <a:p>
            <a:pPr algn="l" fontAlgn="base">
              <a:lnSpc>
                <a:spcPct val="100000"/>
              </a:lnSpc>
              <a:spcBef>
                <a:spcPts val="0"/>
              </a:spcBef>
              <a:spcAft>
                <a:spcPts val="0"/>
              </a:spcAft>
            </a:pPr>
            <a:r>
              <a:rPr lang="en-US" sz="1800" b="0"/>
              <a:t> </a:t>
            </a:r>
            <a:r>
              <a:rPr lang="en-US" sz="1800" b="0">
                <a:cs typeface="Arial" panose="020B0604020202020204" pitchFamily="34" charset="0"/>
              </a:rPr>
              <a:t> </a:t>
            </a:r>
          </a:p>
          <a:p>
            <a:pPr lvl="0" algn="l">
              <a:defRPr/>
            </a:pPr>
            <a:endParaRPr kumimoji="0" lang="en-GB" sz="18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a:pPr>
            <a:endParaRPr kumimoji="0" lang="en-GB" sz="1800" b="1"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19C7D-48F7-4E51-968F-42C86CD17AE3}"/>
              </a:ext>
            </a:extLst>
          </p:cNvPr>
          <p:cNvSpPr txBox="1"/>
          <p:nvPr/>
        </p:nvSpPr>
        <p:spPr>
          <a:xfrm>
            <a:off x="108077" y="1090127"/>
            <a:ext cx="12012026" cy="369332"/>
          </a:xfrm>
          <a:prstGeom prst="rect">
            <a:avLst/>
          </a:prstGeom>
          <a:noFill/>
        </p:spPr>
        <p:txBody>
          <a:bodyPr wrap="square" rtlCol="0">
            <a:spAutoFit/>
          </a:bodyPr>
          <a:lstStyle/>
          <a:p>
            <a:endParaRPr lang="en-GB" b="1" u="sng">
              <a:cs typeface="Arial" panose="020B0604020202020204" pitchFamily="34" charset="0"/>
            </a:endParaRPr>
          </a:p>
        </p:txBody>
      </p:sp>
      <p:sp>
        <p:nvSpPr>
          <p:cNvPr id="12" name="Arrow: Pentagon 30">
            <a:extLst>
              <a:ext uri="{FF2B5EF4-FFF2-40B4-BE49-F238E27FC236}">
                <a16:creationId xmlns:a16="http://schemas.microsoft.com/office/drawing/2014/main" id="{7525A3C5-C5E1-4316-9DA2-5AC1C3D525F4}"/>
              </a:ext>
            </a:extLst>
          </p:cNvPr>
          <p:cNvSpPr/>
          <p:nvPr/>
        </p:nvSpPr>
        <p:spPr>
          <a:xfrm rot="5400000">
            <a:off x="5660341" y="-3342398"/>
            <a:ext cx="724156" cy="8798998"/>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a:effectLst/>
                <a:latin typeface="Arial" panose="020B0604020202020204" pitchFamily="34" charset="0"/>
                <a:ea typeface="Calibri" panose="020F0502020204030204" pitchFamily="34" charset="0"/>
              </a:rPr>
              <a:t>Early Years Educational </a:t>
            </a:r>
            <a:r>
              <a:rPr lang="en-US">
                <a:latin typeface="Arial" panose="020B0604020202020204" pitchFamily="34" charset="0"/>
                <a:ea typeface="Calibri" panose="020F0502020204030204" pitchFamily="34" charset="0"/>
              </a:rPr>
              <a:t>R</a:t>
            </a:r>
            <a:r>
              <a:rPr lang="en-US" sz="1800">
                <a:effectLst/>
                <a:latin typeface="Arial" panose="020B0604020202020204" pitchFamily="34" charset="0"/>
                <a:ea typeface="Calibri" panose="020F0502020204030204" pitchFamily="34" charset="0"/>
              </a:rPr>
              <a:t>ecovery from Covid-19 </a:t>
            </a:r>
            <a:r>
              <a:rPr lang="en-GB" u="sng"/>
              <a:t> </a:t>
            </a:r>
          </a:p>
        </p:txBody>
      </p:sp>
      <p:sp>
        <p:nvSpPr>
          <p:cNvPr id="14" name="Rectangle: Rounded Corners 3">
            <a:extLst>
              <a:ext uri="{FF2B5EF4-FFF2-40B4-BE49-F238E27FC236}">
                <a16:creationId xmlns:a16="http://schemas.microsoft.com/office/drawing/2014/main" id="{4F1E08B8-24C6-40D7-BDF6-94AD8740B4E6}"/>
              </a:ext>
            </a:extLst>
          </p:cNvPr>
          <p:cNvSpPr/>
          <p:nvPr/>
        </p:nvSpPr>
        <p:spPr>
          <a:xfrm>
            <a:off x="388975" y="1391137"/>
            <a:ext cx="3670007" cy="1038862"/>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2000" b="1">
                <a:solidFill>
                  <a:schemeClr val="bg1"/>
                </a:solidFill>
                <a:latin typeface="Arial" panose="020B0604020202020204" pitchFamily="34" charset="0"/>
                <a:cs typeface="Arial" panose="020B0604020202020204" pitchFamily="34" charset="0"/>
              </a:rPr>
              <a:t>Online Child Development Training</a:t>
            </a:r>
          </a:p>
        </p:txBody>
      </p:sp>
      <p:sp>
        <p:nvSpPr>
          <p:cNvPr id="15" name="Rectangle: Rounded Corners 3">
            <a:extLst>
              <a:ext uri="{FF2B5EF4-FFF2-40B4-BE49-F238E27FC236}">
                <a16:creationId xmlns:a16="http://schemas.microsoft.com/office/drawing/2014/main" id="{E9762B2A-DB80-4C7D-B2FB-D7C89BF7753C}"/>
              </a:ext>
            </a:extLst>
          </p:cNvPr>
          <p:cNvSpPr/>
          <p:nvPr/>
        </p:nvSpPr>
        <p:spPr>
          <a:xfrm>
            <a:off x="8357953" y="1353706"/>
            <a:ext cx="3362128" cy="1119236"/>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2000" b="1">
                <a:solidFill>
                  <a:schemeClr val="bg1"/>
                </a:solidFill>
                <a:latin typeface="Arial" panose="020B0604020202020204" pitchFamily="34" charset="0"/>
                <a:cs typeface="Arial" panose="020B0604020202020204" pitchFamily="34" charset="0"/>
              </a:rPr>
              <a:t>Early Years Stronger Practice Hubs</a:t>
            </a:r>
          </a:p>
        </p:txBody>
      </p:sp>
      <p:sp>
        <p:nvSpPr>
          <p:cNvPr id="16" name="Rectangle: Rounded Corners 3">
            <a:extLst>
              <a:ext uri="{FF2B5EF4-FFF2-40B4-BE49-F238E27FC236}">
                <a16:creationId xmlns:a16="http://schemas.microsoft.com/office/drawing/2014/main" id="{0702BF3D-593E-4636-A60C-23D7ECF49CDE}"/>
              </a:ext>
            </a:extLst>
          </p:cNvPr>
          <p:cNvSpPr/>
          <p:nvPr/>
        </p:nvSpPr>
        <p:spPr>
          <a:xfrm>
            <a:off x="4428156" y="1419791"/>
            <a:ext cx="3670007" cy="1038862"/>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7595"/>
            <a:r>
              <a:rPr lang="en-GB" sz="2000" b="1">
                <a:solidFill>
                  <a:schemeClr val="bg1"/>
                </a:solidFill>
                <a:latin typeface="Arial"/>
                <a:cs typeface="Arial"/>
              </a:rPr>
              <a:t>Experts and Mentors Programme </a:t>
            </a:r>
            <a:endParaRPr lang="en-GB" sz="2000" b="1">
              <a:solidFill>
                <a:schemeClr val="bg1"/>
              </a:solidFill>
              <a:latin typeface="Arial" panose="020B0604020202020204" pitchFamily="34" charset="0"/>
              <a:cs typeface="Arial" panose="020B0604020202020204" pitchFamily="34" charset="0"/>
            </a:endParaRPr>
          </a:p>
        </p:txBody>
      </p:sp>
      <p:pic>
        <p:nvPicPr>
          <p:cNvPr id="18" name="Graphic 17" descr="Internet with solid fill">
            <a:extLst>
              <a:ext uri="{FF2B5EF4-FFF2-40B4-BE49-F238E27FC236}">
                <a16:creationId xmlns:a16="http://schemas.microsoft.com/office/drawing/2014/main" id="{8A17C8E4-A584-4D30-9A7D-A5E43590FE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440" y="1446664"/>
            <a:ext cx="914400" cy="776405"/>
          </a:xfrm>
          <a:prstGeom prst="rect">
            <a:avLst/>
          </a:prstGeom>
        </p:spPr>
      </p:pic>
      <p:pic>
        <p:nvPicPr>
          <p:cNvPr id="19" name="Graphic 18" descr="Children">
            <a:extLst>
              <a:ext uri="{FF2B5EF4-FFF2-40B4-BE49-F238E27FC236}">
                <a16:creationId xmlns:a16="http://schemas.microsoft.com/office/drawing/2014/main" id="{F972FD05-0777-4384-8920-5DE27811768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flipV="1">
            <a:off x="4660664" y="1577330"/>
            <a:ext cx="735263" cy="782948"/>
          </a:xfrm>
          <a:prstGeom prst="rect">
            <a:avLst/>
          </a:prstGeom>
        </p:spPr>
      </p:pic>
      <p:pic>
        <p:nvPicPr>
          <p:cNvPr id="5" name="Graphic 4" descr="Schoolhouse with solid fill">
            <a:extLst>
              <a:ext uri="{FF2B5EF4-FFF2-40B4-BE49-F238E27FC236}">
                <a16:creationId xmlns:a16="http://schemas.microsoft.com/office/drawing/2014/main" id="{95FBBE76-84A2-41C2-9C51-592DCC4423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61237" y="1330042"/>
            <a:ext cx="914400" cy="914400"/>
          </a:xfrm>
          <a:prstGeom prst="rect">
            <a:avLst/>
          </a:prstGeom>
        </p:spPr>
      </p:pic>
      <p:sp>
        <p:nvSpPr>
          <p:cNvPr id="17" name="TextBox 16">
            <a:extLst>
              <a:ext uri="{FF2B5EF4-FFF2-40B4-BE49-F238E27FC236}">
                <a16:creationId xmlns:a16="http://schemas.microsoft.com/office/drawing/2014/main" id="{1F43A304-5D6C-4925-8BF0-17CE08CC8E28}"/>
              </a:ext>
            </a:extLst>
          </p:cNvPr>
          <p:cNvSpPr txBox="1"/>
          <p:nvPr/>
        </p:nvSpPr>
        <p:spPr>
          <a:xfrm>
            <a:off x="170223" y="4155801"/>
            <a:ext cx="3854643" cy="923330"/>
          </a:xfrm>
          <a:prstGeom prst="rect">
            <a:avLst/>
          </a:prstGeom>
          <a:noFill/>
        </p:spPr>
        <p:txBody>
          <a:bodyPr wrap="square" rtlCol="0">
            <a:spAutoFit/>
          </a:bodyPr>
          <a:lstStyle/>
          <a:p>
            <a:pPr marL="342900" lvl="0" indent="-342900" hangingPunct="0">
              <a:buFont typeface="Symbol" panose="05050102010706020507" pitchFamily="18" charset="2"/>
              <a:buChar char=""/>
            </a:pPr>
            <a:r>
              <a:rPr lang="en-GB">
                <a:solidFill>
                  <a:srgbClr val="1F4E79"/>
                </a:solidFill>
                <a:latin typeface="Arial" panose="020B0604020202020204" pitchFamily="34" charset="0"/>
                <a:ea typeface="Times New Roman" panose="02020603050405020304" pitchFamily="18" charset="0"/>
                <a:cs typeface="Calibri" panose="020F0502020204030204" pitchFamily="34" charset="0"/>
              </a:rPr>
              <a:t>Working with </a:t>
            </a:r>
            <a:r>
              <a:rPr lang="en-GB" b="1">
                <a:solidFill>
                  <a:srgbClr val="1F4E79"/>
                </a:solidFill>
                <a:latin typeface="Arial" panose="020B0604020202020204" pitchFamily="34" charset="0"/>
                <a:ea typeface="Times New Roman" panose="02020603050405020304" pitchFamily="18" charset="0"/>
                <a:cs typeface="Calibri" panose="020F0502020204030204" pitchFamily="34" charset="0"/>
              </a:rPr>
              <a:t>sector experts </a:t>
            </a:r>
            <a:r>
              <a:rPr lang="en-GB">
                <a:solidFill>
                  <a:srgbClr val="1F4E79"/>
                </a:solidFill>
                <a:latin typeface="Arial" panose="020B0604020202020204" pitchFamily="34" charset="0"/>
                <a:ea typeface="Times New Roman" panose="02020603050405020304" pitchFamily="18" charset="0"/>
                <a:cs typeface="Calibri" panose="020F0502020204030204" pitchFamily="34" charset="0"/>
              </a:rPr>
              <a:t>and </a:t>
            </a:r>
            <a:r>
              <a:rPr lang="en-GB" b="1">
                <a:solidFill>
                  <a:srgbClr val="1F4E79"/>
                </a:solidFill>
                <a:latin typeface="Arial" panose="020B0604020202020204" pitchFamily="34" charset="0"/>
                <a:ea typeface="Times New Roman" panose="02020603050405020304" pitchFamily="18" charset="0"/>
                <a:cs typeface="Calibri" panose="020F0502020204030204" pitchFamily="34" charset="0"/>
              </a:rPr>
              <a:t>Ofsted</a:t>
            </a:r>
            <a:r>
              <a:rPr lang="en-GB">
                <a:solidFill>
                  <a:srgbClr val="1F4E79"/>
                </a:solidFill>
                <a:latin typeface="Arial" panose="020B0604020202020204" pitchFamily="34" charset="0"/>
                <a:ea typeface="Times New Roman" panose="02020603050405020304" pitchFamily="18" charset="0"/>
                <a:cs typeface="Calibri" panose="020F0502020204030204" pitchFamily="34" charset="0"/>
              </a:rPr>
              <a:t> to develop the </a:t>
            </a:r>
            <a:r>
              <a:rPr lang="en-GB" b="1">
                <a:solidFill>
                  <a:srgbClr val="1F4E79"/>
                </a:solidFill>
                <a:latin typeface="Arial" panose="020B0604020202020204" pitchFamily="34" charset="0"/>
                <a:ea typeface="Times New Roman" panose="02020603050405020304" pitchFamily="18" charset="0"/>
                <a:cs typeface="Calibri" panose="020F0502020204030204" pitchFamily="34" charset="0"/>
              </a:rPr>
              <a:t>structure and content </a:t>
            </a:r>
          </a:p>
        </p:txBody>
      </p:sp>
      <p:sp>
        <p:nvSpPr>
          <p:cNvPr id="21" name="TextBox 20">
            <a:extLst>
              <a:ext uri="{FF2B5EF4-FFF2-40B4-BE49-F238E27FC236}">
                <a16:creationId xmlns:a16="http://schemas.microsoft.com/office/drawing/2014/main" id="{7A061EE1-C783-44B4-9822-1966A654D594}"/>
              </a:ext>
            </a:extLst>
          </p:cNvPr>
          <p:cNvSpPr txBox="1"/>
          <p:nvPr/>
        </p:nvSpPr>
        <p:spPr>
          <a:xfrm>
            <a:off x="178062" y="2538239"/>
            <a:ext cx="3857838" cy="646331"/>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a:solidFill>
                  <a:srgbClr val="1F4E79"/>
                </a:solidFill>
                <a:latin typeface="Arial" panose="020B0604020202020204" pitchFamily="34" charset="0"/>
                <a:ea typeface="Times New Roman" panose="02020603050405020304" pitchFamily="18" charset="0"/>
                <a:cs typeface="Times New Roman" panose="02020603050405020304" pitchFamily="18" charset="0"/>
              </a:rPr>
              <a:t>N</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ew,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free</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universally accessible</a:t>
            </a:r>
            <a:r>
              <a:rPr lang="en-GB" sz="1800">
                <a:solidFill>
                  <a:srgbClr val="1F4E79"/>
                </a:solidFill>
                <a:effectLst/>
                <a:latin typeface="Arial" panose="020B0604020202020204" pitchFamily="34" charset="0"/>
                <a:ea typeface="Arial" panose="020B0604020202020204" pitchFamily="34" charset="0"/>
                <a:cs typeface="Times New Roman" panose="02020603050405020304" pitchFamily="18" charset="0"/>
              </a:rPr>
              <a:t> online </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child development </a:t>
            </a:r>
            <a:r>
              <a:rPr lang="en-GB" sz="1800">
                <a:solidFill>
                  <a:srgbClr val="1F4E79"/>
                </a:solidFill>
                <a:effectLst/>
                <a:latin typeface="Arial" panose="020B0604020202020204" pitchFamily="34" charset="0"/>
                <a:ea typeface="Arial" panose="020B0604020202020204" pitchFamily="34" charset="0"/>
                <a:cs typeface="Times New Roman" panose="02020603050405020304" pitchFamily="18" charset="0"/>
              </a:rPr>
              <a:t>training</a:t>
            </a:r>
            <a:endPar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DBCFC277-35DE-47BC-A072-F793687F4A69}"/>
              </a:ext>
            </a:extLst>
          </p:cNvPr>
          <p:cNvSpPr txBox="1"/>
          <p:nvPr/>
        </p:nvSpPr>
        <p:spPr>
          <a:xfrm>
            <a:off x="167234" y="3219743"/>
            <a:ext cx="4059373" cy="923330"/>
          </a:xfrm>
          <a:prstGeom prst="rect">
            <a:avLst/>
          </a:prstGeom>
          <a:noFill/>
        </p:spPr>
        <p:txBody>
          <a:bodyPr wrap="square">
            <a:spAutoFit/>
          </a:bodyPr>
          <a:lstStyle/>
          <a:p>
            <a:pPr marL="342900" lvl="0" indent="-342900" hangingPunct="0">
              <a:spcAft>
                <a:spcPts val="1200"/>
              </a:spcAft>
              <a:buFont typeface="Symbol" panose="05050102010706020507" pitchFamily="18" charset="2"/>
              <a:buChar char=""/>
              <a:tabLst>
                <a:tab pos="457200" algn="l"/>
                <a:tab pos="457200" algn="l"/>
              </a:tabLst>
            </a:pPr>
            <a:r>
              <a:rPr lang="en-GB">
                <a:solidFill>
                  <a:srgbClr val="1F4E79"/>
                </a:solidFill>
                <a:latin typeface="Arial" panose="020B0604020202020204" pitchFamily="34" charset="0"/>
                <a:ea typeface="Arial" panose="020B0604020202020204" pitchFamily="34" charset="0"/>
                <a:cs typeface="Times New Roman" panose="02020603050405020304" pitchFamily="18" charset="0"/>
              </a:rPr>
              <a:t>The aim is to </a:t>
            </a:r>
            <a:r>
              <a:rPr lang="en-GB" b="1">
                <a:solidFill>
                  <a:srgbClr val="1F4E79"/>
                </a:solidFill>
                <a:latin typeface="Arial" panose="020B0604020202020204" pitchFamily="34" charset="0"/>
                <a:ea typeface="Arial" panose="020B0604020202020204" pitchFamily="34" charset="0"/>
                <a:cs typeface="Times New Roman" panose="02020603050405020304" pitchFamily="18" charset="0"/>
              </a:rPr>
              <a:t>u</a:t>
            </a:r>
            <a:r>
              <a:rPr lang="en-GB" sz="1800" b="1">
                <a:solidFill>
                  <a:srgbClr val="1F4E79"/>
                </a:solidFill>
                <a:effectLst/>
                <a:latin typeface="Arial" panose="020B0604020202020204" pitchFamily="34" charset="0"/>
                <a:ea typeface="Arial" panose="020B0604020202020204" pitchFamily="34" charset="0"/>
                <a:cs typeface="Times New Roman" panose="02020603050405020304" pitchFamily="18" charset="0"/>
              </a:rPr>
              <a:t>pskill practitioners </a:t>
            </a:r>
            <a:r>
              <a:rPr lang="en-GB" sz="1800">
                <a:solidFill>
                  <a:srgbClr val="1F4E79"/>
                </a:solidFill>
                <a:effectLst/>
                <a:latin typeface="Arial" panose="020B0604020202020204" pitchFamily="34" charset="0"/>
                <a:ea typeface="Arial" panose="020B0604020202020204" pitchFamily="34" charset="0"/>
                <a:cs typeface="Times New Roman" panose="02020603050405020304" pitchFamily="18" charset="0"/>
              </a:rPr>
              <a:t>and</a:t>
            </a:r>
            <a:r>
              <a:rPr lang="en-GB" sz="1800" b="1">
                <a:solidFill>
                  <a:srgbClr val="1F4E79"/>
                </a:solidFill>
                <a:effectLst/>
                <a:latin typeface="Arial" panose="020B0604020202020204" pitchFamily="34" charset="0"/>
                <a:ea typeface="Arial" panose="020B0604020202020204" pitchFamily="34" charset="0"/>
                <a:cs typeface="Times New Roman" panose="02020603050405020304" pitchFamily="18" charset="0"/>
              </a:rPr>
              <a:t> improve knowledge </a:t>
            </a:r>
            <a:r>
              <a:rPr lang="en-GB" sz="1800">
                <a:solidFill>
                  <a:srgbClr val="1F4E79"/>
                </a:solidFill>
                <a:effectLst/>
                <a:latin typeface="Arial" panose="020B0604020202020204" pitchFamily="34" charset="0"/>
                <a:ea typeface="Arial" panose="020B0604020202020204" pitchFamily="34" charset="0"/>
                <a:cs typeface="Times New Roman" panose="02020603050405020304" pitchFamily="18" charset="0"/>
              </a:rPr>
              <a:t>of</a:t>
            </a:r>
            <a:r>
              <a:rPr lang="en-GB" sz="1800" b="1">
                <a:solidFill>
                  <a:srgbClr val="1F4E79"/>
                </a:solidFill>
                <a:effectLst/>
                <a:latin typeface="Arial" panose="020B0604020202020204" pitchFamily="34" charset="0"/>
                <a:ea typeface="Arial" panose="020B0604020202020204" pitchFamily="34" charset="0"/>
                <a:cs typeface="Times New Roman" panose="02020603050405020304" pitchFamily="18" charset="0"/>
              </a:rPr>
              <a:t> child development</a:t>
            </a:r>
            <a:endPar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65313655-1ABE-48C4-B023-8609DC9C55CF}"/>
              </a:ext>
            </a:extLst>
          </p:cNvPr>
          <p:cNvSpPr txBox="1"/>
          <p:nvPr/>
        </p:nvSpPr>
        <p:spPr>
          <a:xfrm>
            <a:off x="158233" y="5091859"/>
            <a:ext cx="3871261" cy="1200329"/>
          </a:xfrm>
          <a:prstGeom prst="rect">
            <a:avLst/>
          </a:prstGeom>
          <a:noFill/>
        </p:spPr>
        <p:txBody>
          <a:bodyPr wrap="square" lIns="91440" tIns="45720" rIns="91440" bIns="45720" anchor="t">
            <a:spAutoFit/>
          </a:bodyPr>
          <a:lstStyle/>
          <a:p>
            <a:pPr marL="342900" indent="-342900" hangingPunct="0">
              <a:buFont typeface="Symbol" panose="05050102010706020507" pitchFamily="18" charset="2"/>
              <a:buChar char=""/>
            </a:pPr>
            <a:r>
              <a:rPr lang="en-GB" sz="1800" b="1">
                <a:solidFill>
                  <a:srgbClr val="1F4E79"/>
                </a:solidFill>
                <a:effectLst/>
                <a:latin typeface="Arial"/>
                <a:ea typeface="Times New Roman" panose="02020603050405020304" pitchFamily="18" charset="0"/>
                <a:cs typeface="Calibri"/>
              </a:rPr>
              <a:t>Primarily aimed at those working with 0-4</a:t>
            </a:r>
            <a:r>
              <a:rPr lang="en-GB" sz="1800">
                <a:solidFill>
                  <a:srgbClr val="1F4E79"/>
                </a:solidFill>
                <a:effectLst/>
                <a:latin typeface="Arial"/>
                <a:ea typeface="Times New Roman" panose="02020603050405020304" pitchFamily="18" charset="0"/>
                <a:cs typeface="Calibri"/>
              </a:rPr>
              <a:t> </a:t>
            </a:r>
            <a:r>
              <a:rPr lang="en-GB" sz="1800" b="1">
                <a:solidFill>
                  <a:srgbClr val="1F4E79"/>
                </a:solidFill>
                <a:effectLst/>
                <a:latin typeface="Arial"/>
                <a:ea typeface="Times New Roman" panose="02020603050405020304" pitchFamily="18" charset="0"/>
                <a:cs typeface="Calibri"/>
              </a:rPr>
              <a:t>but accessible to anyone</a:t>
            </a:r>
            <a:r>
              <a:rPr lang="en-GB" sz="1800">
                <a:solidFill>
                  <a:srgbClr val="1F4E79"/>
                </a:solidFill>
                <a:effectLst/>
                <a:latin typeface="Arial"/>
                <a:ea typeface="Times New Roman" panose="02020603050405020304" pitchFamily="18" charset="0"/>
                <a:cs typeface="Calibri"/>
              </a:rPr>
              <a:t> who may find it helpful</a:t>
            </a:r>
            <a:r>
              <a:rPr lang="en-GB">
                <a:solidFill>
                  <a:srgbClr val="1F4E79"/>
                </a:solidFill>
                <a:latin typeface="Arial"/>
                <a:ea typeface="Times New Roman" panose="02020603050405020304" pitchFamily="18" charset="0"/>
                <a:cs typeface="Calibri"/>
              </a:rPr>
              <a:t> </a:t>
            </a:r>
            <a:endPar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FAADA144-7ADC-4CBE-A8A9-AFFCC081CE4C}"/>
              </a:ext>
            </a:extLst>
          </p:cNvPr>
          <p:cNvCxnSpPr>
            <a:cxnSpLocks/>
          </p:cNvCxnSpPr>
          <p:nvPr/>
        </p:nvCxnSpPr>
        <p:spPr>
          <a:xfrm>
            <a:off x="4185280" y="2372845"/>
            <a:ext cx="0" cy="41608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3859BB-682C-4912-8EBE-ED2C05091E73}"/>
              </a:ext>
            </a:extLst>
          </p:cNvPr>
          <p:cNvCxnSpPr>
            <a:cxnSpLocks/>
          </p:cNvCxnSpPr>
          <p:nvPr/>
        </p:nvCxnSpPr>
        <p:spPr>
          <a:xfrm>
            <a:off x="8238156" y="2360278"/>
            <a:ext cx="0" cy="4186002"/>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9F0017-3E02-4D54-AAAB-C17A8E02BF6C}"/>
              </a:ext>
            </a:extLst>
          </p:cNvPr>
          <p:cNvSpPr txBox="1"/>
          <p:nvPr/>
        </p:nvSpPr>
        <p:spPr>
          <a:xfrm>
            <a:off x="4182125" y="2375764"/>
            <a:ext cx="3977631" cy="923330"/>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a:solidFill>
                  <a:srgbClr val="1F4E79"/>
                </a:solidFill>
                <a:latin typeface="Arial" panose="020B0604020202020204" pitchFamily="34" charset="0"/>
                <a:ea typeface="Times New Roman" panose="02020603050405020304" pitchFamily="18" charset="0"/>
                <a:cs typeface="Times New Roman" panose="02020603050405020304" pitchFamily="18" charset="0"/>
              </a:rPr>
              <a:t>Provides support to be delivered in </a:t>
            </a:r>
            <a:r>
              <a:rPr lang="en-GB" b="1">
                <a:solidFill>
                  <a:srgbClr val="1F4E79"/>
                </a:solidFill>
                <a:latin typeface="Arial" panose="020B0604020202020204" pitchFamily="34" charset="0"/>
                <a:ea typeface="Times New Roman" panose="02020603050405020304" pitchFamily="18" charset="0"/>
                <a:cs typeface="Times New Roman" panose="02020603050405020304" pitchFamily="18" charset="0"/>
              </a:rPr>
              <a:t>setting</a:t>
            </a:r>
            <a:r>
              <a:rPr lang="en-GB">
                <a:solidFill>
                  <a:srgbClr val="1F4E79"/>
                </a:solidFill>
                <a:latin typeface="Arial" panose="020B0604020202020204" pitchFamily="34" charset="0"/>
                <a:ea typeface="Times New Roman" panose="02020603050405020304" pitchFamily="18" charset="0"/>
                <a:cs typeface="Times New Roman" panose="02020603050405020304" pitchFamily="18" charset="0"/>
              </a:rPr>
              <a:t>, both </a:t>
            </a:r>
            <a:r>
              <a:rPr lang="en-GB" b="1">
                <a:solidFill>
                  <a:srgbClr val="1F4E79"/>
                </a:solidFill>
                <a:latin typeface="Arial" panose="020B0604020202020204" pitchFamily="34" charset="0"/>
                <a:ea typeface="Times New Roman" panose="02020603050405020304" pitchFamily="18" charset="0"/>
                <a:cs typeface="Times New Roman" panose="02020603050405020304" pitchFamily="18" charset="0"/>
              </a:rPr>
              <a:t>face-to-face and virtually</a:t>
            </a:r>
            <a:endPar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5F207B5C-374C-4B90-9688-839403C02B76}"/>
              </a:ext>
            </a:extLst>
          </p:cNvPr>
          <p:cNvSpPr txBox="1"/>
          <p:nvPr/>
        </p:nvSpPr>
        <p:spPr>
          <a:xfrm>
            <a:off x="4149751" y="3257325"/>
            <a:ext cx="4270835" cy="1200329"/>
          </a:xfrm>
          <a:prstGeom prst="rect">
            <a:avLst/>
          </a:prstGeom>
          <a:noFill/>
        </p:spPr>
        <p:txBody>
          <a:bodyPr wrap="square" lIns="91440" tIns="45720" rIns="91440" bIns="45720" rtlCol="0" anchor="t">
            <a:spAutoFit/>
          </a:bodyPr>
          <a:lstStyle/>
          <a:p>
            <a:pPr marL="342900" indent="-342900" hangingPunct="0">
              <a:spcAft>
                <a:spcPts val="1200"/>
              </a:spcAft>
              <a:buFont typeface="Symbol" panose="05050102010706020507" pitchFamily="18" charset="2"/>
              <a:buChar char=""/>
              <a:tabLst>
                <a:tab pos="457200" algn="l"/>
                <a:tab pos="457200" algn="l"/>
              </a:tabLst>
            </a:pPr>
            <a:r>
              <a:rPr lang="en-GB">
                <a:solidFill>
                  <a:srgbClr val="1F4E79"/>
                </a:solidFill>
                <a:latin typeface="Arial"/>
                <a:ea typeface="Times New Roman" panose="02020603050405020304" pitchFamily="18" charset="0"/>
                <a:cs typeface="Times New Roman"/>
              </a:rPr>
              <a:t>Primarily aimed at PVIs but school-based nurseries can also receive </a:t>
            </a:r>
            <a:r>
              <a:rPr lang="en-GB" sz="1800">
                <a:solidFill>
                  <a:srgbClr val="1F4E79"/>
                </a:solidFill>
                <a:effectLst/>
                <a:latin typeface="Arial"/>
                <a:ea typeface="Times New Roman" panose="02020603050405020304" pitchFamily="18" charset="0"/>
                <a:cs typeface="Times New Roman"/>
              </a:rPr>
              <a:t>support but support </a:t>
            </a:r>
            <a:r>
              <a:rPr lang="en-GB" sz="1800" b="1">
                <a:solidFill>
                  <a:srgbClr val="1F4E79"/>
                </a:solidFill>
                <a:effectLst/>
                <a:latin typeface="Arial"/>
                <a:ea typeface="Times New Roman" panose="02020603050405020304" pitchFamily="18" charset="0"/>
                <a:cs typeface="Times New Roman"/>
              </a:rPr>
              <a:t>does not cover reception year</a:t>
            </a:r>
          </a:p>
        </p:txBody>
      </p:sp>
      <p:sp>
        <p:nvSpPr>
          <p:cNvPr id="32" name="TextBox 31">
            <a:extLst>
              <a:ext uri="{FF2B5EF4-FFF2-40B4-BE49-F238E27FC236}">
                <a16:creationId xmlns:a16="http://schemas.microsoft.com/office/drawing/2014/main" id="{8DC99D55-5E99-4499-92DC-B673DA29A847}"/>
              </a:ext>
            </a:extLst>
          </p:cNvPr>
          <p:cNvSpPr txBox="1"/>
          <p:nvPr/>
        </p:nvSpPr>
        <p:spPr>
          <a:xfrm>
            <a:off x="4156184" y="4432158"/>
            <a:ext cx="4049779" cy="923330"/>
          </a:xfrm>
          <a:prstGeom prst="rect">
            <a:avLst/>
          </a:prstGeom>
          <a:noFill/>
        </p:spPr>
        <p:txBody>
          <a:bodyPr wrap="square" lIns="91440" tIns="45720" rIns="91440" bIns="45720" rtlCol="0" anchor="t">
            <a:spAutoFit/>
          </a:bodyPr>
          <a:lstStyle/>
          <a:p>
            <a:pPr marL="34290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a:ea typeface="Times New Roman" panose="02020603050405020304" pitchFamily="18" charset="0"/>
                <a:cs typeface="Times New Roman"/>
              </a:rPr>
              <a:t>The </a:t>
            </a:r>
            <a:r>
              <a:rPr lang="en-GB" sz="1800" b="1">
                <a:solidFill>
                  <a:srgbClr val="1F4E79"/>
                </a:solidFill>
                <a:effectLst/>
                <a:latin typeface="Arial"/>
                <a:ea typeface="Times New Roman" panose="02020603050405020304" pitchFamily="18" charset="0"/>
                <a:cs typeface="Times New Roman"/>
              </a:rPr>
              <a:t>‘Expert’ </a:t>
            </a:r>
            <a:r>
              <a:rPr lang="en-GB" sz="1800">
                <a:solidFill>
                  <a:srgbClr val="1F4E79"/>
                </a:solidFill>
                <a:effectLst/>
                <a:latin typeface="Arial"/>
                <a:ea typeface="Times New Roman" panose="02020603050405020304" pitchFamily="18" charset="0"/>
                <a:cs typeface="Times New Roman"/>
              </a:rPr>
              <a:t>will provide support to the setting leader </a:t>
            </a:r>
            <a:r>
              <a:rPr lang="en-GB">
                <a:solidFill>
                  <a:srgbClr val="1F4E79"/>
                </a:solidFill>
                <a:latin typeface="Arial"/>
                <a:ea typeface="Times New Roman" panose="02020603050405020304" pitchFamily="18" charset="0"/>
                <a:cs typeface="Times New Roman"/>
              </a:rPr>
              <a:t>and whole-setting support</a:t>
            </a:r>
            <a:endPar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F79963DC-EC78-48A8-946F-7C2FF5725F56}"/>
              </a:ext>
            </a:extLst>
          </p:cNvPr>
          <p:cNvSpPr txBox="1"/>
          <p:nvPr/>
        </p:nvSpPr>
        <p:spPr>
          <a:xfrm>
            <a:off x="4162625" y="5232758"/>
            <a:ext cx="4059375" cy="646331"/>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‘Mentor’ </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will provide remote support to practitioners</a:t>
            </a:r>
          </a:p>
        </p:txBody>
      </p:sp>
      <p:sp>
        <p:nvSpPr>
          <p:cNvPr id="34" name="TextBox 33">
            <a:extLst>
              <a:ext uri="{FF2B5EF4-FFF2-40B4-BE49-F238E27FC236}">
                <a16:creationId xmlns:a16="http://schemas.microsoft.com/office/drawing/2014/main" id="{B742207A-2378-4AEC-8D3B-4560E51451C6}"/>
              </a:ext>
            </a:extLst>
          </p:cNvPr>
          <p:cNvSpPr txBox="1"/>
          <p:nvPr/>
        </p:nvSpPr>
        <p:spPr>
          <a:xfrm>
            <a:off x="4100841" y="5844664"/>
            <a:ext cx="4059374" cy="923330"/>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The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‘Area Lead’ </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will act as first point of contract to mentors and/or experts in their region</a:t>
            </a:r>
          </a:p>
        </p:txBody>
      </p:sp>
      <p:sp>
        <p:nvSpPr>
          <p:cNvPr id="35" name="TextBox 34">
            <a:extLst>
              <a:ext uri="{FF2B5EF4-FFF2-40B4-BE49-F238E27FC236}">
                <a16:creationId xmlns:a16="http://schemas.microsoft.com/office/drawing/2014/main" id="{864389F7-B52D-4FBE-A3DD-CE8A1357362A}"/>
              </a:ext>
            </a:extLst>
          </p:cNvPr>
          <p:cNvSpPr txBox="1"/>
          <p:nvPr/>
        </p:nvSpPr>
        <p:spPr>
          <a:xfrm>
            <a:off x="8223925" y="2537905"/>
            <a:ext cx="3665009" cy="1200329"/>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New network of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EY Stronger Practice Hubs </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to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support pre-reception EY settings in their area</a:t>
            </a:r>
          </a:p>
        </p:txBody>
      </p:sp>
      <p:sp>
        <p:nvSpPr>
          <p:cNvPr id="36" name="TextBox 35">
            <a:extLst>
              <a:ext uri="{FF2B5EF4-FFF2-40B4-BE49-F238E27FC236}">
                <a16:creationId xmlns:a16="http://schemas.microsoft.com/office/drawing/2014/main" id="{324B45C8-7A61-498D-A836-8B13221A73D2}"/>
              </a:ext>
            </a:extLst>
          </p:cNvPr>
          <p:cNvSpPr txBox="1"/>
          <p:nvPr/>
        </p:nvSpPr>
        <p:spPr>
          <a:xfrm>
            <a:off x="8237758" y="3713160"/>
            <a:ext cx="3665009" cy="646331"/>
          </a:xfrm>
          <a:prstGeom prst="rect">
            <a:avLst/>
          </a:prstGeom>
          <a:noFill/>
        </p:spPr>
        <p:txBody>
          <a:bodyPr wrap="square" lIns="91440" tIns="45720" rIns="91440" bIns="45720" rtlCol="0" anchor="t">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a:ea typeface="Times New Roman" panose="02020603050405020304" pitchFamily="18" charset="0"/>
                <a:cs typeface="Times New Roman"/>
              </a:rPr>
              <a:t>The </a:t>
            </a:r>
            <a:r>
              <a:rPr lang="en-GB" sz="1800" b="1">
                <a:solidFill>
                  <a:srgbClr val="1F4E79"/>
                </a:solidFill>
                <a:effectLst/>
                <a:latin typeface="Arial"/>
                <a:ea typeface="Times New Roman" panose="02020603050405020304" pitchFamily="18" charset="0"/>
                <a:cs typeface="Times New Roman"/>
              </a:rPr>
              <a:t>Hubs</a:t>
            </a:r>
            <a:r>
              <a:rPr lang="en-GB" sz="1800">
                <a:solidFill>
                  <a:srgbClr val="1F4E79"/>
                </a:solidFill>
                <a:effectLst/>
                <a:latin typeface="Arial"/>
                <a:ea typeface="Times New Roman" panose="02020603050405020304" pitchFamily="18" charset="0"/>
                <a:cs typeface="Times New Roman"/>
              </a:rPr>
              <a:t> will be existing </a:t>
            </a:r>
            <a:r>
              <a:rPr lang="en-GB" sz="1800" b="1">
                <a:solidFill>
                  <a:srgbClr val="1F4E79"/>
                </a:solidFill>
                <a:effectLst/>
                <a:latin typeface="Arial"/>
                <a:ea typeface="Times New Roman" panose="02020603050405020304" pitchFamily="18" charset="0"/>
                <a:cs typeface="Times New Roman"/>
              </a:rPr>
              <a:t>strong EY settings</a:t>
            </a:r>
          </a:p>
        </p:txBody>
      </p:sp>
      <p:sp>
        <p:nvSpPr>
          <p:cNvPr id="37" name="TextBox 36">
            <a:extLst>
              <a:ext uri="{FF2B5EF4-FFF2-40B4-BE49-F238E27FC236}">
                <a16:creationId xmlns:a16="http://schemas.microsoft.com/office/drawing/2014/main" id="{1B5DC086-E24B-4237-9BD8-CCBFDD42A419}"/>
              </a:ext>
            </a:extLst>
          </p:cNvPr>
          <p:cNvSpPr txBox="1"/>
          <p:nvPr/>
        </p:nvSpPr>
        <p:spPr>
          <a:xfrm>
            <a:off x="8237758" y="4352187"/>
            <a:ext cx="3808547" cy="1200329"/>
          </a:xfrm>
          <a:prstGeom prst="rect">
            <a:avLst/>
          </a:prstGeom>
          <a:noFill/>
        </p:spPr>
        <p:txBody>
          <a:bodyPr wrap="square" lIns="91440" tIns="45720" rIns="91440" bIns="45720" rtlCol="0" anchor="t">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a:solidFill>
                  <a:srgbClr val="1F4E79"/>
                </a:solidFill>
                <a:effectLst/>
                <a:latin typeface="Arial"/>
                <a:ea typeface="Times New Roman" panose="02020603050405020304" pitchFamily="18" charset="0"/>
                <a:cs typeface="Times New Roman"/>
              </a:rPr>
              <a:t>Drive </a:t>
            </a:r>
            <a:r>
              <a:rPr lang="en-GB" sz="1800" b="1">
                <a:solidFill>
                  <a:srgbClr val="1F4E79"/>
                </a:solidFill>
                <a:effectLst/>
                <a:latin typeface="Arial"/>
                <a:ea typeface="Times New Roman" panose="02020603050405020304" pitchFamily="18" charset="0"/>
                <a:cs typeface="Times New Roman"/>
              </a:rPr>
              <a:t>practice improvements </a:t>
            </a:r>
            <a:r>
              <a:rPr lang="en-GB" sz="1800">
                <a:solidFill>
                  <a:srgbClr val="1F4E79"/>
                </a:solidFill>
                <a:effectLst/>
                <a:latin typeface="Arial"/>
                <a:ea typeface="Times New Roman" panose="02020603050405020304" pitchFamily="18" charset="0"/>
                <a:cs typeface="Times New Roman"/>
              </a:rPr>
              <a:t>based on best </a:t>
            </a:r>
            <a:r>
              <a:rPr lang="en-GB" sz="1800" b="1">
                <a:solidFill>
                  <a:srgbClr val="1F4E79"/>
                </a:solidFill>
                <a:effectLst/>
                <a:latin typeface="Arial"/>
                <a:ea typeface="Times New Roman" panose="02020603050405020304" pitchFamily="18" charset="0"/>
                <a:cs typeface="Times New Roman"/>
              </a:rPr>
              <a:t>evidence</a:t>
            </a:r>
            <a:r>
              <a:rPr lang="en-GB" sz="1800">
                <a:solidFill>
                  <a:srgbClr val="1F4E79"/>
                </a:solidFill>
                <a:effectLst/>
                <a:latin typeface="Arial"/>
                <a:ea typeface="Times New Roman" panose="02020603050405020304" pitchFamily="18" charset="0"/>
                <a:cs typeface="Times New Roman"/>
              </a:rPr>
              <a:t> of what works to </a:t>
            </a:r>
            <a:r>
              <a:rPr lang="en-GB" sz="1800" b="1">
                <a:solidFill>
                  <a:srgbClr val="1F4E79"/>
                </a:solidFill>
                <a:effectLst/>
                <a:latin typeface="Arial"/>
                <a:ea typeface="Times New Roman" panose="02020603050405020304" pitchFamily="18" charset="0"/>
                <a:cs typeface="Times New Roman"/>
              </a:rPr>
              <a:t>improve child outcomes</a:t>
            </a:r>
          </a:p>
        </p:txBody>
      </p:sp>
      <p:sp>
        <p:nvSpPr>
          <p:cNvPr id="38" name="TextBox 37">
            <a:extLst>
              <a:ext uri="{FF2B5EF4-FFF2-40B4-BE49-F238E27FC236}">
                <a16:creationId xmlns:a16="http://schemas.microsoft.com/office/drawing/2014/main" id="{8AA00688-0931-4E69-8FD3-E6EA131DDF0B}"/>
              </a:ext>
            </a:extLst>
          </p:cNvPr>
          <p:cNvSpPr txBox="1"/>
          <p:nvPr/>
        </p:nvSpPr>
        <p:spPr>
          <a:xfrm>
            <a:off x="8245705" y="5587733"/>
            <a:ext cx="3808547" cy="923330"/>
          </a:xfrm>
          <a:prstGeom prst="rect">
            <a:avLst/>
          </a:prstGeom>
          <a:noFill/>
        </p:spPr>
        <p:txBody>
          <a:bodyPr wrap="square" rtlCol="0">
            <a:spAutoFit/>
          </a:bodyPr>
          <a:lstStyle/>
          <a:p>
            <a:pPr marL="342900" lvl="0" indent="-342900" hangingPunct="0">
              <a:spcAft>
                <a:spcPts val="1200"/>
              </a:spcAft>
              <a:buFont typeface="Symbol" panose="05050102010706020507" pitchFamily="18" charset="2"/>
              <a:buChar char=""/>
              <a:tabLst>
                <a:tab pos="457200" algn="l"/>
                <a:tab pos="457200" algn="l"/>
              </a:tabLst>
            </a:pP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Hubs</a:t>
            </a:r>
            <a:r>
              <a:rPr lang="en-GB" sz="1800">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 will support settings to </a:t>
            </a:r>
            <a:r>
              <a:rPr lang="en-GB" sz="1800" b="1">
                <a:solidFill>
                  <a:srgbClr val="1F4E79"/>
                </a:solidFill>
                <a:effectLst/>
                <a:latin typeface="Arial" panose="020B0604020202020204" pitchFamily="34" charset="0"/>
                <a:ea typeface="Times New Roman" panose="02020603050405020304" pitchFamily="18" charset="0"/>
                <a:cs typeface="Times New Roman" panose="02020603050405020304" pitchFamily="18" charset="0"/>
              </a:rPr>
              <a:t>adopt well-evidenced practice improvements</a:t>
            </a:r>
          </a:p>
        </p:txBody>
      </p:sp>
    </p:spTree>
    <p:extLst>
      <p:ext uri="{BB962C8B-B14F-4D97-AF65-F5344CB8AC3E}">
        <p14:creationId xmlns:p14="http://schemas.microsoft.com/office/powerpoint/2010/main" val="1557776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1">
            <a:extLst>
              <a:ext uri="{FF2B5EF4-FFF2-40B4-BE49-F238E27FC236}">
                <a16:creationId xmlns:a16="http://schemas.microsoft.com/office/drawing/2014/main" id="{4C2C3528-15B3-45A3-A106-53269410893E}"/>
              </a:ext>
            </a:extLst>
          </p:cNvPr>
          <p:cNvSpPr/>
          <p:nvPr/>
        </p:nvSpPr>
        <p:spPr>
          <a:xfrm>
            <a:off x="320740" y="1304660"/>
            <a:ext cx="11821763" cy="5354556"/>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Covid-19 Recovery</a:t>
            </a:r>
          </a:p>
        </p:txBody>
      </p:sp>
      <p:sp>
        <p:nvSpPr>
          <p:cNvPr id="9" name="Content Placeholder 2"/>
          <p:cNvSpPr txBox="1">
            <a:spLocks/>
          </p:cNvSpPr>
          <p:nvPr/>
        </p:nvSpPr>
        <p:spPr>
          <a:xfrm>
            <a:off x="108077" y="999627"/>
            <a:ext cx="10915523" cy="5659589"/>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742950" lvl="1" indent="-285750" algn="l" fontAlgn="base">
              <a:lnSpc>
                <a:spcPct val="100000"/>
              </a:lnSpc>
              <a:spcBef>
                <a:spcPts val="0"/>
              </a:spcBef>
              <a:spcAft>
                <a:spcPts val="0"/>
              </a:spcAft>
              <a:buFont typeface="Arial" panose="020B0604020202020204" pitchFamily="34" charset="0"/>
              <a:buChar char="•"/>
            </a:pPr>
            <a:endParaRPr lang="en-US" sz="1800">
              <a:cs typeface="Arial" panose="020B0604020202020204" pitchFamily="34" charset="0"/>
            </a:endParaRPr>
          </a:p>
          <a:p>
            <a:pPr algn="l" fontAlgn="base">
              <a:lnSpc>
                <a:spcPct val="100000"/>
              </a:lnSpc>
              <a:spcBef>
                <a:spcPts val="0"/>
              </a:spcBef>
              <a:spcAft>
                <a:spcPts val="0"/>
              </a:spcAft>
            </a:pPr>
            <a:endParaRPr lang="en-US" sz="1800" b="0">
              <a:cs typeface="Arial" panose="020B0604020202020204" pitchFamily="34" charset="0"/>
            </a:endParaRPr>
          </a:p>
          <a:p>
            <a:pPr algn="l" fontAlgn="base">
              <a:lnSpc>
                <a:spcPct val="100000"/>
              </a:lnSpc>
              <a:spcBef>
                <a:spcPts val="0"/>
              </a:spcBef>
              <a:spcAft>
                <a:spcPts val="0"/>
              </a:spcAft>
            </a:pPr>
            <a:r>
              <a:rPr lang="en-US" sz="1800" b="0"/>
              <a:t> </a:t>
            </a:r>
            <a:r>
              <a:rPr lang="en-US" sz="1800" b="0">
                <a:cs typeface="Arial" panose="020B0604020202020204" pitchFamily="34" charset="0"/>
              </a:rPr>
              <a:t> </a:t>
            </a:r>
          </a:p>
          <a:p>
            <a:pPr lvl="0" algn="l">
              <a:defRPr/>
            </a:pPr>
            <a:endParaRPr kumimoji="0" lang="en-GB" sz="18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a:pPr>
            <a:endParaRPr kumimoji="0" lang="en-GB" sz="1800" b="1"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19C7D-48F7-4E51-968F-42C86CD17AE3}"/>
              </a:ext>
            </a:extLst>
          </p:cNvPr>
          <p:cNvSpPr txBox="1"/>
          <p:nvPr/>
        </p:nvSpPr>
        <p:spPr>
          <a:xfrm>
            <a:off x="108077" y="1050998"/>
            <a:ext cx="12012026" cy="369332"/>
          </a:xfrm>
          <a:prstGeom prst="rect">
            <a:avLst/>
          </a:prstGeom>
          <a:noFill/>
        </p:spPr>
        <p:txBody>
          <a:bodyPr wrap="square" rtlCol="0">
            <a:spAutoFit/>
          </a:bodyPr>
          <a:lstStyle/>
          <a:p>
            <a:endParaRPr lang="en-GB" b="1" u="sng">
              <a:cs typeface="Arial" panose="020B0604020202020204" pitchFamily="34" charset="0"/>
            </a:endParaRPr>
          </a:p>
        </p:txBody>
      </p:sp>
      <p:sp>
        <p:nvSpPr>
          <p:cNvPr id="12" name="Arrow: Pentagon 30">
            <a:extLst>
              <a:ext uri="{FF2B5EF4-FFF2-40B4-BE49-F238E27FC236}">
                <a16:creationId xmlns:a16="http://schemas.microsoft.com/office/drawing/2014/main" id="{7525A3C5-C5E1-4316-9DA2-5AC1C3D525F4}"/>
              </a:ext>
            </a:extLst>
          </p:cNvPr>
          <p:cNvSpPr/>
          <p:nvPr/>
        </p:nvSpPr>
        <p:spPr>
          <a:xfrm rot="5400000">
            <a:off x="5592057" y="-3262793"/>
            <a:ext cx="724156" cy="8798998"/>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atin typeface="Arial" panose="020B0604020202020204" pitchFamily="34" charset="0"/>
                <a:ea typeface="Calibri" panose="020F0502020204030204" pitchFamily="34" charset="0"/>
              </a:rPr>
              <a:t>Ealy years e</a:t>
            </a:r>
            <a:r>
              <a:rPr lang="en-US" sz="1800">
                <a:effectLst/>
                <a:latin typeface="Arial" panose="020B0604020202020204" pitchFamily="34" charset="0"/>
                <a:ea typeface="Calibri" panose="020F0502020204030204" pitchFamily="34" charset="0"/>
              </a:rPr>
              <a:t>ducational recovery from Covid-19 </a:t>
            </a:r>
            <a:r>
              <a:rPr lang="en-GB" u="sng"/>
              <a:t> </a:t>
            </a:r>
          </a:p>
        </p:txBody>
      </p:sp>
      <p:sp>
        <p:nvSpPr>
          <p:cNvPr id="14" name="Rectangle: Rounded Corners 3">
            <a:extLst>
              <a:ext uri="{FF2B5EF4-FFF2-40B4-BE49-F238E27FC236}">
                <a16:creationId xmlns:a16="http://schemas.microsoft.com/office/drawing/2014/main" id="{4F1E08B8-24C6-40D7-BDF6-94AD8740B4E6}"/>
              </a:ext>
            </a:extLst>
          </p:cNvPr>
          <p:cNvSpPr/>
          <p:nvPr/>
        </p:nvSpPr>
        <p:spPr>
          <a:xfrm>
            <a:off x="424196" y="1503556"/>
            <a:ext cx="5689088" cy="782399"/>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4250"/>
            <a:r>
              <a:rPr lang="en-GB" sz="1400" dirty="0">
                <a:latin typeface="Arial" panose="020B0604020202020204" pitchFamily="34" charset="0"/>
                <a:cs typeface="Arial" panose="020B0604020202020204" pitchFamily="34" charset="0"/>
              </a:rPr>
              <a:t>An expansion of the </a:t>
            </a:r>
            <a:r>
              <a:rPr lang="en-GB" sz="1400" b="1" dirty="0">
                <a:latin typeface="Arial" panose="020B0604020202020204" pitchFamily="34" charset="0"/>
                <a:cs typeface="Arial" panose="020B0604020202020204" pitchFamily="34" charset="0"/>
              </a:rPr>
              <a:t>Professional Development Programme </a:t>
            </a:r>
            <a:r>
              <a:rPr lang="en-GB" sz="1400" dirty="0">
                <a:latin typeface="Arial" panose="020B0604020202020204" pitchFamily="34" charset="0"/>
                <a:cs typeface="Arial" panose="020B0604020202020204" pitchFamily="34" charset="0"/>
              </a:rPr>
              <a:t>for frontline practitioners, to provide national coverage </a:t>
            </a:r>
          </a:p>
        </p:txBody>
      </p:sp>
      <p:sp>
        <p:nvSpPr>
          <p:cNvPr id="20" name="Rectangle: Rounded Corners 3">
            <a:extLst>
              <a:ext uri="{FF2B5EF4-FFF2-40B4-BE49-F238E27FC236}">
                <a16:creationId xmlns:a16="http://schemas.microsoft.com/office/drawing/2014/main" id="{1EA606A0-8ACB-4A9D-9E08-87446B9E7AEB}"/>
              </a:ext>
            </a:extLst>
          </p:cNvPr>
          <p:cNvSpPr/>
          <p:nvPr/>
        </p:nvSpPr>
        <p:spPr>
          <a:xfrm>
            <a:off x="2674008" y="3489705"/>
            <a:ext cx="6843984"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54250"/>
            <a:r>
              <a:rPr lang="en-GB" sz="1400">
                <a:solidFill>
                  <a:schemeClr val="bg1"/>
                </a:solidFill>
                <a:effectLst/>
                <a:latin typeface="Arial" panose="020B0604020202020204" pitchFamily="34" charset="0"/>
                <a:ea typeface="Arial" panose="020B0604020202020204" pitchFamily="34" charset="0"/>
              </a:rPr>
              <a:t>Programmes to train early years practitioners to support parents with the </a:t>
            </a:r>
            <a:r>
              <a:rPr lang="en-GB" sz="1400" b="1">
                <a:solidFill>
                  <a:schemeClr val="bg1"/>
                </a:solidFill>
                <a:effectLst/>
                <a:latin typeface="Arial" panose="020B0604020202020204" pitchFamily="34" charset="0"/>
                <a:ea typeface="Arial" panose="020B0604020202020204" pitchFamily="34" charset="0"/>
              </a:rPr>
              <a:t>home learning environment</a:t>
            </a:r>
            <a:r>
              <a:rPr lang="en-GB" sz="1400">
                <a:solidFill>
                  <a:schemeClr val="bg1"/>
                </a:solidFill>
                <a:effectLst/>
                <a:latin typeface="Arial" panose="020B0604020202020204" pitchFamily="34" charset="0"/>
                <a:ea typeface="Arial" panose="020B0604020202020204" pitchFamily="34" charset="0"/>
              </a:rPr>
              <a:t> and improve children’s early language and social and emotional development, giving priority to families that would benefit the most</a:t>
            </a:r>
            <a:endParaRPr lang="en-GB" sz="1400">
              <a:solidFill>
                <a:schemeClr val="bg1"/>
              </a:solidFill>
              <a:latin typeface="Arial" panose="020B0604020202020204" pitchFamily="34" charset="0"/>
              <a:cs typeface="Arial" panose="020B0604020202020204" pitchFamily="34" charset="0"/>
            </a:endParaRPr>
          </a:p>
        </p:txBody>
      </p:sp>
      <p:sp>
        <p:nvSpPr>
          <p:cNvPr id="17" name="Rectangle: Rounded Corners 3">
            <a:extLst>
              <a:ext uri="{FF2B5EF4-FFF2-40B4-BE49-F238E27FC236}">
                <a16:creationId xmlns:a16="http://schemas.microsoft.com/office/drawing/2014/main" id="{FD5F4B55-4C38-400A-B3AA-D3A631B5EE7F}"/>
              </a:ext>
            </a:extLst>
          </p:cNvPr>
          <p:cNvSpPr/>
          <p:nvPr/>
        </p:nvSpPr>
        <p:spPr>
          <a:xfrm>
            <a:off x="425163" y="2323399"/>
            <a:ext cx="5739714"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indent="-285750">
              <a:buFont typeface="Courier New" panose="02070309020205020404" pitchFamily="49" charset="0"/>
              <a:buChar char="o"/>
            </a:pPr>
            <a:endPar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254250"/>
            <a:r>
              <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rPr>
              <a:t>An expansion of training to increase the number of staff in group-based providers, and childminders, with an </a:t>
            </a:r>
            <a:r>
              <a:rPr lang="en-GB" sz="1400" b="1" dirty="0">
                <a:solidFill>
                  <a:schemeClr val="bg1"/>
                </a:solidFill>
                <a:effectLst/>
                <a:latin typeface="Arial" panose="020B0604020202020204" pitchFamily="34" charset="0"/>
                <a:ea typeface="Arial" panose="020B0604020202020204" pitchFamily="34" charset="0"/>
                <a:cs typeface="Arial" panose="020B0604020202020204" pitchFamily="34" charset="0"/>
              </a:rPr>
              <a:t>accredited Level 3 SENCO</a:t>
            </a:r>
            <a:r>
              <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rPr>
              <a:t> qualification. This will lead to better identification of SEND, and better support for children with SEND.</a:t>
            </a:r>
            <a:endParaRPr lang="en-GB"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540000" indent="-285750">
              <a:buFont typeface="Courier New" panose="02070309020205020404" pitchFamily="49" charset="0"/>
              <a:buChar char="o"/>
            </a:pPr>
            <a:endParaRPr lang="en-GB" sz="1400" dirty="0">
              <a:latin typeface="Arial" panose="020B0604020202020204" pitchFamily="34" charset="0"/>
              <a:cs typeface="Arial" panose="020B0604020202020204" pitchFamily="34" charset="0"/>
            </a:endParaRPr>
          </a:p>
        </p:txBody>
      </p:sp>
      <p:sp>
        <p:nvSpPr>
          <p:cNvPr id="19" name="Rectangle: Rounded Corners 3">
            <a:extLst>
              <a:ext uri="{FF2B5EF4-FFF2-40B4-BE49-F238E27FC236}">
                <a16:creationId xmlns:a16="http://schemas.microsoft.com/office/drawing/2014/main" id="{C86B58A3-838E-4F91-867B-D699CA203C6D}"/>
              </a:ext>
            </a:extLst>
          </p:cNvPr>
          <p:cNvSpPr/>
          <p:nvPr/>
        </p:nvSpPr>
        <p:spPr>
          <a:xfrm>
            <a:off x="2641441" y="4786685"/>
            <a:ext cx="7294693" cy="782399"/>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4250"/>
            <a:r>
              <a:rPr lang="en-GB" sz="1400" b="1">
                <a:latin typeface="Arial" panose="020B0604020202020204" pitchFamily="34" charset="0"/>
                <a:cs typeface="Arial" panose="020B0604020202020204" pitchFamily="34" charset="0"/>
              </a:rPr>
              <a:t>National Professional Qualification for Early Years Leadership </a:t>
            </a:r>
            <a:r>
              <a:rPr lang="en-GB" sz="1400">
                <a:latin typeface="Arial" panose="020B0604020202020204" pitchFamily="34" charset="0"/>
                <a:cs typeface="Arial" panose="020B0604020202020204" pitchFamily="34" charset="0"/>
              </a:rPr>
              <a:t>(NPQEYL) - available from Autumn 2022</a:t>
            </a:r>
          </a:p>
        </p:txBody>
      </p:sp>
      <p:sp>
        <p:nvSpPr>
          <p:cNvPr id="21" name="Rectangle: Rounded Corners 3">
            <a:extLst>
              <a:ext uri="{FF2B5EF4-FFF2-40B4-BE49-F238E27FC236}">
                <a16:creationId xmlns:a16="http://schemas.microsoft.com/office/drawing/2014/main" id="{0CD2A0E5-1A1F-48DD-B257-180E6B0EB0A8}"/>
              </a:ext>
            </a:extLst>
          </p:cNvPr>
          <p:cNvSpPr/>
          <p:nvPr/>
        </p:nvSpPr>
        <p:spPr>
          <a:xfrm>
            <a:off x="2674008" y="5769645"/>
            <a:ext cx="7294693" cy="782400"/>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hangingPunct="0">
              <a:spcAft>
                <a:spcPts val="1200"/>
              </a:spcAft>
              <a:tabLst>
                <a:tab pos="457200" algn="l"/>
                <a:tab pos="457200" algn="l"/>
              </a:tabLst>
            </a:pPr>
            <a:r>
              <a:rPr lang="en-US" sz="1300">
                <a:effectLst/>
                <a:latin typeface="Arial" panose="020B0604020202020204" pitchFamily="34" charset="0"/>
                <a:ea typeface="Calibri" panose="020F0502020204030204" pitchFamily="34" charset="0"/>
                <a:cs typeface="Arial" panose="020B0604020202020204" pitchFamily="34" charset="0"/>
              </a:rPr>
              <a:t>Additional investment of £27m to support children’s early language development: </a:t>
            </a:r>
            <a:r>
              <a:rPr lang="en-GB" sz="1200" b="1">
                <a:effectLst/>
                <a:latin typeface="Arial" panose="020B0604020202020204" pitchFamily="34" charset="0"/>
                <a:ea typeface="Calibri" panose="020F0502020204030204" pitchFamily="34" charset="0"/>
                <a:cs typeface="Times New Roman" panose="02020603050405020304" pitchFamily="18" charset="0"/>
              </a:rPr>
              <a:t>£</a:t>
            </a:r>
            <a:r>
              <a:rPr lang="en-US" sz="1300" b="1">
                <a:effectLst/>
                <a:latin typeface="Arial" panose="020B0604020202020204" pitchFamily="34" charset="0"/>
                <a:ea typeface="Calibri" panose="020F0502020204030204" pitchFamily="34" charset="0"/>
                <a:cs typeface="Arial" panose="020B0604020202020204" pitchFamily="34" charset="0"/>
              </a:rPr>
              <a:t>10m </a:t>
            </a:r>
            <a:r>
              <a:rPr lang="en-US" sz="1300">
                <a:effectLst/>
                <a:latin typeface="Arial" panose="020B0604020202020204" pitchFamily="34" charset="0"/>
                <a:ea typeface="Calibri" panose="020F0502020204030204" pitchFamily="34" charset="0"/>
                <a:cs typeface="Arial" panose="020B0604020202020204" pitchFamily="34" charset="0"/>
              </a:rPr>
              <a:t>for the </a:t>
            </a:r>
            <a:r>
              <a:rPr lang="en-US" sz="1300" b="1">
                <a:effectLst/>
                <a:latin typeface="Arial" panose="020B0604020202020204" pitchFamily="34" charset="0"/>
                <a:ea typeface="Calibri" panose="020F0502020204030204" pitchFamily="34" charset="0"/>
                <a:cs typeface="Arial" panose="020B0604020202020204" pitchFamily="34" charset="0"/>
              </a:rPr>
              <a:t>second phase </a:t>
            </a:r>
            <a:r>
              <a:rPr lang="en-US" sz="1300">
                <a:effectLst/>
                <a:latin typeface="Arial" panose="020B0604020202020204" pitchFamily="34" charset="0"/>
                <a:ea typeface="Calibri" panose="020F0502020204030204" pitchFamily="34" charset="0"/>
                <a:cs typeface="Arial" panose="020B0604020202020204" pitchFamily="34" charset="0"/>
              </a:rPr>
              <a:t>of the </a:t>
            </a:r>
            <a:r>
              <a:rPr lang="en-US" sz="1300" b="1">
                <a:effectLst/>
                <a:latin typeface="Arial" panose="020B0604020202020204" pitchFamily="34" charset="0"/>
                <a:ea typeface="Calibri" panose="020F0502020204030204" pitchFamily="34" charset="0"/>
                <a:cs typeface="Arial" panose="020B0604020202020204" pitchFamily="34" charset="0"/>
              </a:rPr>
              <a:t>Professional Development </a:t>
            </a:r>
            <a:r>
              <a:rPr lang="en-US" sz="1300" b="1" err="1">
                <a:effectLst/>
                <a:latin typeface="Arial" panose="020B0604020202020204" pitchFamily="34" charset="0"/>
                <a:ea typeface="Calibri" panose="020F0502020204030204" pitchFamily="34" charset="0"/>
                <a:cs typeface="Arial" panose="020B0604020202020204" pitchFamily="34" charset="0"/>
              </a:rPr>
              <a:t>Programme</a:t>
            </a:r>
            <a:r>
              <a:rPr lang="en-US" sz="1300">
                <a:effectLst/>
                <a:latin typeface="Arial" panose="020B0604020202020204" pitchFamily="34" charset="0"/>
                <a:ea typeface="Calibri" panose="020F0502020204030204" pitchFamily="34" charset="0"/>
                <a:cs typeface="Arial" panose="020B0604020202020204" pitchFamily="34" charset="0"/>
              </a:rPr>
              <a:t>; and </a:t>
            </a:r>
            <a:r>
              <a:rPr lang="en-US" sz="1300" b="1">
                <a:effectLst/>
                <a:latin typeface="Arial" panose="020B0604020202020204" pitchFamily="34" charset="0"/>
                <a:ea typeface="Calibri" panose="020F0502020204030204" pitchFamily="34" charset="0"/>
                <a:cs typeface="Arial" panose="020B0604020202020204" pitchFamily="34" charset="0"/>
              </a:rPr>
              <a:t>£17m </a:t>
            </a:r>
            <a:r>
              <a:rPr lang="en-US" sz="1300">
                <a:effectLst/>
                <a:latin typeface="Arial" panose="020B0604020202020204" pitchFamily="34" charset="0"/>
                <a:ea typeface="Calibri" panose="020F0502020204030204" pitchFamily="34" charset="0"/>
                <a:cs typeface="Arial" panose="020B0604020202020204" pitchFamily="34" charset="0"/>
              </a:rPr>
              <a:t>for the </a:t>
            </a:r>
            <a:r>
              <a:rPr lang="en-US" sz="1300" b="1">
                <a:effectLst/>
                <a:latin typeface="Arial" panose="020B0604020202020204" pitchFamily="34" charset="0"/>
                <a:ea typeface="Calibri" panose="020F0502020204030204" pitchFamily="34" charset="0"/>
                <a:cs typeface="Arial" panose="020B0604020202020204" pitchFamily="34" charset="0"/>
              </a:rPr>
              <a:t>Nuffield Early Language </a:t>
            </a:r>
            <a:r>
              <a:rPr lang="en-US" sz="1300" b="1" err="1">
                <a:effectLst/>
                <a:latin typeface="Arial" panose="020B0604020202020204" pitchFamily="34" charset="0"/>
                <a:ea typeface="Calibri" panose="020F0502020204030204" pitchFamily="34" charset="0"/>
                <a:cs typeface="Arial" panose="020B0604020202020204" pitchFamily="34" charset="0"/>
              </a:rPr>
              <a:t>programme</a:t>
            </a:r>
            <a:r>
              <a:rPr lang="en-US" sz="1300">
                <a:effectLst/>
                <a:latin typeface="Arial" panose="020B0604020202020204" pitchFamily="34" charset="0"/>
                <a:ea typeface="Calibri" panose="020F0502020204030204" pitchFamily="34" charset="0"/>
                <a:cs typeface="Arial" panose="020B0604020202020204" pitchFamily="34" charset="0"/>
              </a:rPr>
              <a:t> (NELI)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23" name="Rectangle: Rounded Corners 3">
            <a:extLst>
              <a:ext uri="{FF2B5EF4-FFF2-40B4-BE49-F238E27FC236}">
                <a16:creationId xmlns:a16="http://schemas.microsoft.com/office/drawing/2014/main" id="{FF7B0651-0752-48AC-B7CB-125BAF014ABA}"/>
              </a:ext>
            </a:extLst>
          </p:cNvPr>
          <p:cNvSpPr/>
          <p:nvPr/>
        </p:nvSpPr>
        <p:spPr>
          <a:xfrm>
            <a:off x="6205653" y="2350525"/>
            <a:ext cx="5739714"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indent="-285750">
              <a:buFont typeface="Courier New" panose="02070309020205020404" pitchFamily="49" charset="0"/>
              <a:buChar char="o"/>
            </a:pPr>
            <a:endPar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endParaRPr>
          </a:p>
          <a:p>
            <a:pPr marL="254250"/>
            <a:r>
              <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rPr>
              <a:t>Substantially expanded numbers for </a:t>
            </a:r>
            <a:r>
              <a:rPr lang="en-GB" sz="1400" b="1" dirty="0">
                <a:solidFill>
                  <a:schemeClr val="bg1"/>
                </a:solidFill>
                <a:effectLst/>
                <a:latin typeface="Arial" panose="020B0604020202020204" pitchFamily="34" charset="0"/>
                <a:ea typeface="Arial" panose="020B0604020202020204" pitchFamily="34" charset="0"/>
                <a:cs typeface="Arial" panose="020B0604020202020204" pitchFamily="34" charset="0"/>
              </a:rPr>
              <a:t>initial teacher training in early years</a:t>
            </a:r>
            <a:r>
              <a:rPr lang="en-GB" sz="1400" dirty="0">
                <a:solidFill>
                  <a:schemeClr val="bg1"/>
                </a:solidFill>
                <a:effectLst/>
                <a:latin typeface="Arial" panose="020B0604020202020204" pitchFamily="34" charset="0"/>
                <a:ea typeface="Arial" panose="020B0604020202020204" pitchFamily="34" charset="0"/>
                <a:cs typeface="Arial" panose="020B0604020202020204" pitchFamily="34" charset="0"/>
              </a:rPr>
              <a:t>, to increase the supply of qualified graduates to the sector.</a:t>
            </a:r>
            <a:endParaRPr lang="en-GB" sz="14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540000" indent="-285750">
              <a:buFont typeface="Courier New" panose="02070309020205020404" pitchFamily="49" charset="0"/>
              <a:buChar char="o"/>
            </a:pPr>
            <a:endParaRPr lang="en-GB" sz="1400" dirty="0">
              <a:latin typeface="Arial" panose="020B0604020202020204" pitchFamily="34" charset="0"/>
              <a:cs typeface="Arial" panose="020B0604020202020204" pitchFamily="34" charset="0"/>
            </a:endParaRPr>
          </a:p>
        </p:txBody>
      </p:sp>
      <p:sp>
        <p:nvSpPr>
          <p:cNvPr id="24" name="Rectangle: Rounded Corners 3">
            <a:extLst>
              <a:ext uri="{FF2B5EF4-FFF2-40B4-BE49-F238E27FC236}">
                <a16:creationId xmlns:a16="http://schemas.microsoft.com/office/drawing/2014/main" id="{3B8C9837-EF89-4C11-B5AB-F800DE7C45BB}"/>
              </a:ext>
            </a:extLst>
          </p:cNvPr>
          <p:cNvSpPr/>
          <p:nvPr/>
        </p:nvSpPr>
        <p:spPr>
          <a:xfrm>
            <a:off x="6191692" y="1522737"/>
            <a:ext cx="5767637" cy="782399"/>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4250"/>
            <a:r>
              <a:rPr lang="en-GB" sz="1400" dirty="0">
                <a:latin typeface="Arial" panose="020B0604020202020204" pitchFamily="34" charset="0"/>
                <a:cs typeface="Arial" panose="020B0604020202020204" pitchFamily="34" charset="0"/>
              </a:rPr>
              <a:t>A review of </a:t>
            </a:r>
            <a:r>
              <a:rPr lang="en-GB" sz="1400" b="1" dirty="0">
                <a:latin typeface="Arial" panose="020B0604020202020204" pitchFamily="34" charset="0"/>
                <a:cs typeface="Arial" panose="020B0604020202020204" pitchFamily="34" charset="0"/>
              </a:rPr>
              <a:t>Level 3 qualifications</a:t>
            </a:r>
            <a:r>
              <a:rPr lang="en-GB" sz="1400" dirty="0">
                <a:latin typeface="Arial" panose="020B0604020202020204" pitchFamily="34" charset="0"/>
                <a:cs typeface="Arial" panose="020B0604020202020204" pitchFamily="34" charset="0"/>
              </a:rPr>
              <a:t>, leading towards a reformed, evidence-based Level 3 qualification </a:t>
            </a:r>
          </a:p>
        </p:txBody>
      </p:sp>
      <p:sp>
        <p:nvSpPr>
          <p:cNvPr id="5" name="Minus Sign 4">
            <a:extLst>
              <a:ext uri="{FF2B5EF4-FFF2-40B4-BE49-F238E27FC236}">
                <a16:creationId xmlns:a16="http://schemas.microsoft.com/office/drawing/2014/main" id="{CF4CAA54-48DE-44B5-9141-AFC2FBC5BCE1}"/>
              </a:ext>
            </a:extLst>
          </p:cNvPr>
          <p:cNvSpPr/>
          <p:nvPr/>
        </p:nvSpPr>
        <p:spPr>
          <a:xfrm>
            <a:off x="-860433" y="4489180"/>
            <a:ext cx="14298443" cy="187901"/>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6186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9" name="Content Placeholder 2"/>
          <p:cNvSpPr txBox="1">
            <a:spLocks/>
          </p:cNvSpPr>
          <p:nvPr/>
        </p:nvSpPr>
        <p:spPr>
          <a:xfrm>
            <a:off x="108077" y="1221399"/>
            <a:ext cx="7435723" cy="5040560"/>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1F497D"/>
              </a:buClr>
              <a:buSzTx/>
              <a:tabLst/>
              <a:defRPr/>
            </a:pPr>
            <a:endParaRPr kumimoji="0" lang="en-GB" sz="1700" b="0"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3BC22561-09D1-457F-8CA8-9BD867D6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pic>
        <p:nvPicPr>
          <p:cNvPr id="2050" name="Graphic 3">
            <a:extLst>
              <a:ext uri="{FF2B5EF4-FFF2-40B4-BE49-F238E27FC236}">
                <a16:creationId xmlns:a16="http://schemas.microsoft.com/office/drawing/2014/main" id="{2B3C31AC-8DE0-4E1E-8A04-FFF9EDEE8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700" y="415065"/>
            <a:ext cx="10458735" cy="620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588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39104BAE-4EE4-4960-BC34-F38DE0C25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85" y="6039395"/>
            <a:ext cx="1043926" cy="62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1FE4756-D0EF-47BD-8045-BF426BB3E6C2}"/>
              </a:ext>
            </a:extLst>
          </p:cNvPr>
          <p:cNvSpPr txBox="1"/>
          <p:nvPr/>
        </p:nvSpPr>
        <p:spPr>
          <a:xfrm>
            <a:off x="1274343" y="2090172"/>
            <a:ext cx="9133367" cy="2554545"/>
          </a:xfrm>
          <a:prstGeom prst="rect">
            <a:avLst/>
          </a:prstGeom>
          <a:noFill/>
        </p:spPr>
        <p:txBody>
          <a:bodyPr wrap="square">
            <a:spAutoFit/>
          </a:bodyPr>
          <a:lstStyle/>
          <a:p>
            <a:pPr algn="ctr"/>
            <a:r>
              <a:rPr lang="en-GB" sz="4400" b="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Thank you again and we hope you enjoy today’s event.</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70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37DD6-CE77-4559-9089-B46513C90363}"/>
              </a:ext>
            </a:extLst>
          </p:cNvPr>
          <p:cNvSpPr>
            <a:spLocks noGrp="1"/>
          </p:cNvSpPr>
          <p:nvPr>
            <p:ph type="title"/>
          </p:nvPr>
        </p:nvSpPr>
        <p:spPr>
          <a:xfrm>
            <a:off x="820336" y="372249"/>
            <a:ext cx="9265745" cy="1319711"/>
          </a:xfrm>
        </p:spPr>
        <p:txBody>
          <a:bodyPr anchor="b">
            <a:normAutofit/>
          </a:bodyPr>
          <a:lstStyle/>
          <a:p>
            <a:r>
              <a:rPr lang="en-GB" sz="4600" b="1" kern="0">
                <a:solidFill>
                  <a:srgbClr val="002060"/>
                </a:solidFill>
                <a:latin typeface="Arial"/>
                <a:cs typeface="Arial"/>
              </a:rPr>
              <a:t>Introduction and thank you</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
            <a:extLst>
              <a:ext uri="{FF2B5EF4-FFF2-40B4-BE49-F238E27FC236}">
                <a16:creationId xmlns:a16="http://schemas.microsoft.com/office/drawing/2014/main" id="{39104BAE-4EE4-4960-BC34-F38DE0C25A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85" y="6039395"/>
            <a:ext cx="1043926" cy="621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D1FE4756-D0EF-47BD-8045-BF426BB3E6C2}"/>
              </a:ext>
            </a:extLst>
          </p:cNvPr>
          <p:cNvSpPr txBox="1"/>
          <p:nvPr/>
        </p:nvSpPr>
        <p:spPr>
          <a:xfrm>
            <a:off x="1527792" y="3148239"/>
            <a:ext cx="9133367" cy="2677656"/>
          </a:xfrm>
          <a:prstGeom prst="rect">
            <a:avLst/>
          </a:prstGeom>
          <a:noFill/>
        </p:spPr>
        <p:txBody>
          <a:bodyPr wrap="square">
            <a:spAutoFit/>
          </a:bodyPr>
          <a:lstStyle/>
          <a:p>
            <a:pPr algn="ctr"/>
            <a:r>
              <a:rPr lang="en-GB" sz="2400" b="1">
                <a:solidFill>
                  <a:schemeClr val="accent1">
                    <a:lumMod val="50000"/>
                  </a:schemeClr>
                </a:solidFill>
                <a:effectLst/>
                <a:latin typeface="Arial" panose="020B0604020202020204" pitchFamily="34" charset="0"/>
                <a:ea typeface="Calibri" panose="020F0502020204030204" pitchFamily="34" charset="0"/>
                <a:cs typeface="Arial" panose="020B0604020202020204" pitchFamily="34" charset="0"/>
              </a:rPr>
              <a:t>Thank you for your commitment, hard work and dedication, and for doing your utmost to deliver high quality early years education in extremely difficult circumstances. We know the work you are doing will have lasting impact for children. </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5916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31">
            <a:extLst>
              <a:ext uri="{FF2B5EF4-FFF2-40B4-BE49-F238E27FC236}">
                <a16:creationId xmlns:a16="http://schemas.microsoft.com/office/drawing/2014/main" id="{A142EA1E-8627-4406-BD86-84286B712CE9}"/>
              </a:ext>
            </a:extLst>
          </p:cNvPr>
          <p:cNvSpPr/>
          <p:nvPr/>
        </p:nvSpPr>
        <p:spPr>
          <a:xfrm>
            <a:off x="7543798" y="1657545"/>
            <a:ext cx="4528855" cy="4723255"/>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sp>
        <p:nvSpPr>
          <p:cNvPr id="16" name="Rectangle 15"/>
          <p:cNvSpPr/>
          <p:nvPr/>
        </p:nvSpPr>
        <p:spPr>
          <a:xfrm>
            <a:off x="111388" y="1155848"/>
            <a:ext cx="7365872" cy="4993741"/>
          </a:xfrm>
          <a:prstGeom prst="rect">
            <a:avLst/>
          </a:prstGeom>
          <a:solidFill>
            <a:srgbClr val="1F4E7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buFont typeface="Arial" panose="020B0604020202020204" pitchFamily="34" charset="0"/>
              <a:buChar char="•"/>
            </a:pPr>
            <a:r>
              <a:rPr lang="en-GB" sz="1800">
                <a:solidFill>
                  <a:srgbClr val="1F4E79"/>
                </a:solidFill>
                <a:effectLst/>
                <a:latin typeface="Arial"/>
                <a:ea typeface="Calibri" panose="020F0502020204030204" pitchFamily="34" charset="0"/>
                <a:cs typeface="Arial"/>
              </a:rPr>
              <a:t>The EYFS reforms became </a:t>
            </a:r>
            <a:r>
              <a:rPr lang="en-GB" sz="1800" b="1">
                <a:solidFill>
                  <a:srgbClr val="1F4E79"/>
                </a:solidFill>
                <a:effectLst/>
                <a:latin typeface="Arial"/>
                <a:ea typeface="Calibri" panose="020F0502020204030204" pitchFamily="34" charset="0"/>
                <a:cs typeface="Arial"/>
              </a:rPr>
              <a:t>statutory for all providers in England on 1</a:t>
            </a:r>
            <a:r>
              <a:rPr lang="en-GB" sz="1800" b="1" baseline="30000">
                <a:solidFill>
                  <a:srgbClr val="1F4E79"/>
                </a:solidFill>
                <a:effectLst/>
                <a:latin typeface="Arial"/>
                <a:ea typeface="Calibri" panose="020F0502020204030204" pitchFamily="34" charset="0"/>
                <a:cs typeface="Arial"/>
              </a:rPr>
              <a:t>st</a:t>
            </a:r>
            <a:r>
              <a:rPr lang="en-GB" sz="1800" b="1">
                <a:solidFill>
                  <a:srgbClr val="1F4E79"/>
                </a:solidFill>
                <a:effectLst/>
                <a:latin typeface="Arial"/>
                <a:ea typeface="Calibri" panose="020F0502020204030204" pitchFamily="34" charset="0"/>
                <a:cs typeface="Arial"/>
              </a:rPr>
              <a:t> September 2021</a:t>
            </a:r>
            <a:r>
              <a:rPr lang="en-GB" sz="1800">
                <a:solidFill>
                  <a:srgbClr val="1F4E79"/>
                </a:solidFill>
                <a:effectLst/>
                <a:latin typeface="Arial"/>
                <a:ea typeface="Calibri" panose="020F0502020204030204" pitchFamily="34" charset="0"/>
                <a:cs typeface="Arial"/>
              </a:rPr>
              <a:t>, bringing with them a strengthened early years curriculum and clearer approach to assessment</a:t>
            </a:r>
          </a:p>
          <a:p>
            <a:pPr marL="285750" indent="-285750">
              <a:buFont typeface="Arial" panose="020B0604020202020204" pitchFamily="34" charset="0"/>
              <a:buChar char="•"/>
            </a:pPr>
            <a:endParaRPr lang="en-GB" b="1">
              <a:solidFill>
                <a:srgbClr val="1F4E7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a:solidFill>
                  <a:srgbClr val="1F4E79"/>
                </a:solidFill>
                <a:effectLst/>
                <a:latin typeface="Arial"/>
                <a:ea typeface="Calibri" panose="020F0502020204030204" pitchFamily="34" charset="0"/>
                <a:cs typeface="Arial"/>
              </a:rPr>
              <a:t>The key aims of the EYFS reforms are to improve child outcomes at age 5 </a:t>
            </a:r>
            <a:r>
              <a:rPr lang="en-GB" sz="1800">
                <a:solidFill>
                  <a:srgbClr val="1F4E79"/>
                </a:solidFill>
                <a:effectLst/>
                <a:latin typeface="Arial"/>
                <a:ea typeface="Calibri" panose="020F0502020204030204" pitchFamily="34" charset="0"/>
                <a:cs typeface="Arial"/>
              </a:rPr>
              <a:t>– particularly in early language and literacy</a:t>
            </a:r>
          </a:p>
          <a:p>
            <a:pPr marL="285750" indent="-285750">
              <a:buFont typeface="Arial" panose="020B0604020202020204" pitchFamily="34" charset="0"/>
              <a:buChar char="•"/>
            </a:pPr>
            <a:endParaRPr lang="en-GB">
              <a:solidFill>
                <a:srgbClr val="1F4E7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a:solidFill>
                  <a:srgbClr val="1F4E79"/>
                </a:solidFill>
                <a:effectLst/>
                <a:latin typeface="Arial"/>
                <a:ea typeface="Calibri" panose="020F0502020204030204" pitchFamily="34" charset="0"/>
                <a:cs typeface="Arial"/>
              </a:rPr>
              <a:t>The reforms also aim to reduce the amount of time that practitioners spend completing </a:t>
            </a:r>
            <a:r>
              <a:rPr lang="en-GB" sz="1800" b="1">
                <a:solidFill>
                  <a:srgbClr val="1F4E79"/>
                </a:solidFill>
                <a:effectLst/>
                <a:latin typeface="Arial"/>
                <a:ea typeface="Calibri" panose="020F0502020204030204" pitchFamily="34" charset="0"/>
                <a:cs typeface="Arial"/>
              </a:rPr>
              <a:t>unnecessary paperwork</a:t>
            </a:r>
          </a:p>
          <a:p>
            <a:endParaRPr lang="en-GB">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a:solidFill>
                  <a:srgbClr val="1F4E79"/>
                </a:solidFill>
                <a:latin typeface="Arial"/>
                <a:ea typeface="Calibri" panose="020F0502020204030204" pitchFamily="34" charset="0"/>
                <a:cs typeface="Arial"/>
              </a:rPr>
              <a:t>Over </a:t>
            </a:r>
            <a:r>
              <a:rPr lang="en-GB" b="1">
                <a:solidFill>
                  <a:srgbClr val="1F4E79"/>
                </a:solidFill>
                <a:latin typeface="Arial"/>
                <a:ea typeface="Calibri" panose="020F0502020204030204" pitchFamily="34" charset="0"/>
                <a:cs typeface="Arial"/>
              </a:rPr>
              <a:t>3,000 early adopter schools </a:t>
            </a:r>
            <a:r>
              <a:rPr lang="en-GB">
                <a:solidFill>
                  <a:srgbClr val="1F4E79"/>
                </a:solidFill>
                <a:latin typeface="Arial"/>
                <a:ea typeface="Calibri" panose="020F0502020204030204" pitchFamily="34" charset="0"/>
                <a:cs typeface="Arial"/>
              </a:rPr>
              <a:t>implemented the new EYFS one year early</a:t>
            </a:r>
            <a:endParaRPr lang="en-GB" sz="1800">
              <a:solidFill>
                <a:srgbClr val="1F4E79"/>
              </a:solidFill>
              <a:effectLst/>
              <a:latin typeface="Arial"/>
              <a:ea typeface="Calibri" panose="020F0502020204030204" pitchFamily="34" charset="0"/>
              <a:cs typeface="Arial"/>
            </a:endParaRPr>
          </a:p>
          <a:p>
            <a:pPr marL="285750" indent="-285750">
              <a:buFont typeface="Arial" panose="020B0604020202020204" pitchFamily="34" charset="0"/>
              <a:buChar char="•"/>
            </a:pPr>
            <a:endParaRPr lang="en-GB" b="1">
              <a:solidFill>
                <a:srgbClr val="1F4E7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a:solidFill>
                  <a:srgbClr val="1F4E79"/>
                </a:solidFill>
                <a:effectLst/>
                <a:latin typeface="Arial"/>
                <a:ea typeface="Calibri" panose="020F0502020204030204" pitchFamily="34" charset="0"/>
                <a:cs typeface="Arial"/>
              </a:rPr>
              <a:t>70% </a:t>
            </a:r>
            <a:r>
              <a:rPr lang="en-GB" sz="1800">
                <a:solidFill>
                  <a:srgbClr val="1F4E79"/>
                </a:solidFill>
                <a:effectLst/>
                <a:latin typeface="Arial"/>
                <a:ea typeface="Calibri" panose="020F0502020204030204" pitchFamily="34" charset="0"/>
                <a:cs typeface="Arial"/>
              </a:rPr>
              <a:t>felt the reforms would help reduce their workload in the long term</a:t>
            </a:r>
          </a:p>
          <a:p>
            <a:pPr marL="285750" indent="-285750">
              <a:buFont typeface="Arial" panose="020B0604020202020204" pitchFamily="34" charset="0"/>
              <a:buChar char="•"/>
            </a:pPr>
            <a:endParaRPr lang="en-GB" sz="1800" b="1">
              <a:solidFill>
                <a:srgbClr val="1F4E79"/>
              </a:solidFill>
              <a:effectLst/>
              <a:latin typeface="Arial" panose="020B0604020202020204" pitchFamily="34" charset="0"/>
              <a:ea typeface="Calibri" panose="020F0502020204030204" pitchFamily="34" charset="0"/>
            </a:endParaRPr>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4757" y="21594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EYFS Reforms</a:t>
            </a:r>
          </a:p>
        </p:txBody>
      </p:sp>
      <p:sp>
        <p:nvSpPr>
          <p:cNvPr id="9" name="Content Placeholder 2"/>
          <p:cNvSpPr txBox="1">
            <a:spLocks/>
          </p:cNvSpPr>
          <p:nvPr/>
        </p:nvSpPr>
        <p:spPr>
          <a:xfrm>
            <a:off x="108077" y="1221399"/>
            <a:ext cx="7435723" cy="5040560"/>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1F497D"/>
              </a:buClr>
              <a:buSzTx/>
              <a:tabLst/>
              <a:defRPr/>
            </a:pPr>
            <a:endParaRPr kumimoji="0" lang="en-GB" sz="1700" b="0"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3BC22561-09D1-457F-8CA8-9BD867D6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10F80553-4704-4C87-9506-5DC80E2A8A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Speech Bubble: Oval 12">
            <a:extLst>
              <a:ext uri="{FF2B5EF4-FFF2-40B4-BE49-F238E27FC236}">
                <a16:creationId xmlns:a16="http://schemas.microsoft.com/office/drawing/2014/main" id="{01DBED28-2FB9-4E91-8D12-D7B9FDC5AAB0}"/>
              </a:ext>
            </a:extLst>
          </p:cNvPr>
          <p:cNvSpPr/>
          <p:nvPr/>
        </p:nvSpPr>
        <p:spPr>
          <a:xfrm>
            <a:off x="8115115" y="4283783"/>
            <a:ext cx="3752128" cy="2072567"/>
          </a:xfrm>
          <a:prstGeom prst="wedgeEllipseCallout">
            <a:avLst>
              <a:gd name="adj1" fmla="val 50306"/>
              <a:gd name="adj2" fmla="val -58609"/>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effectLst/>
                <a:latin typeface="Arial" panose="020B0604020202020204" pitchFamily="34" charset="0"/>
                <a:ea typeface="Calibri" panose="020F0502020204030204" pitchFamily="34" charset="0"/>
              </a:rPr>
              <a:t>“We have welcomed the chance to use teacher judgements rather than lots of unnecessary evidence to make assessments and end of year judgements. It is good to be valued and trusted as EYFS professionals.”</a:t>
            </a:r>
            <a:r>
              <a:rPr lang="en-GB" sz="1400">
                <a:effectLst/>
              </a:rPr>
              <a:t> </a:t>
            </a:r>
            <a:r>
              <a:rPr lang="en-GB" sz="1400">
                <a:effectLst/>
                <a:latin typeface="Calibri" panose="020F0502020204030204" pitchFamily="34" charset="0"/>
                <a:ea typeface="Calibri" panose="020F0502020204030204" pitchFamily="34" charset="0"/>
                <a:cs typeface="Arial" panose="020B0604020202020204" pitchFamily="34" charset="0"/>
              </a:rPr>
              <a:t> </a:t>
            </a:r>
            <a:endParaRPr lang="en-GB" sz="1400"/>
          </a:p>
        </p:txBody>
      </p:sp>
      <p:sp>
        <p:nvSpPr>
          <p:cNvPr id="18" name="Arrow: Pentagon 30">
            <a:extLst>
              <a:ext uri="{FF2B5EF4-FFF2-40B4-BE49-F238E27FC236}">
                <a16:creationId xmlns:a16="http://schemas.microsoft.com/office/drawing/2014/main" id="{95C71959-7FD4-469B-8773-C972FD5DFB42}"/>
              </a:ext>
            </a:extLst>
          </p:cNvPr>
          <p:cNvSpPr/>
          <p:nvPr/>
        </p:nvSpPr>
        <p:spPr>
          <a:xfrm rot="5400000">
            <a:off x="9315829" y="-619747"/>
            <a:ext cx="981229" cy="4532419"/>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1600">
                <a:solidFill>
                  <a:srgbClr val="1F4E79"/>
                </a:solidFill>
                <a:latin typeface="Arial" panose="020B0604020202020204" pitchFamily="34" charset="0"/>
                <a:cs typeface="Arial" panose="020B0604020202020204" pitchFamily="34" charset="0"/>
              </a:rPr>
              <a:t>Over 3,000 early adopter schools implemented the new EYFS during the academic year 2020/21. They said:</a:t>
            </a:r>
            <a:r>
              <a:rPr lang="en-US" sz="1600">
                <a:effectLst/>
                <a:latin typeface="Arial" panose="020B0604020202020204" pitchFamily="34" charset="0"/>
                <a:ea typeface="Calibri" panose="020F0502020204030204" pitchFamily="34" charset="0"/>
              </a:rPr>
              <a:t> </a:t>
            </a:r>
            <a:r>
              <a:rPr lang="en-GB" sz="1600" u="sng"/>
              <a:t> </a:t>
            </a:r>
          </a:p>
        </p:txBody>
      </p:sp>
      <p:sp>
        <p:nvSpPr>
          <p:cNvPr id="12" name="Speech Bubble: Oval 11">
            <a:extLst>
              <a:ext uri="{FF2B5EF4-FFF2-40B4-BE49-F238E27FC236}">
                <a16:creationId xmlns:a16="http://schemas.microsoft.com/office/drawing/2014/main" id="{AF1BBA08-CFEF-4E33-9F27-31D6DADBA533}"/>
              </a:ext>
            </a:extLst>
          </p:cNvPr>
          <p:cNvSpPr/>
          <p:nvPr/>
        </p:nvSpPr>
        <p:spPr>
          <a:xfrm>
            <a:off x="7669749" y="2161790"/>
            <a:ext cx="4032654" cy="2072567"/>
          </a:xfrm>
          <a:prstGeom prst="wedgeEllipseCallout">
            <a:avLst>
              <a:gd name="adj1" fmla="val -39076"/>
              <a:gd name="adj2" fmla="val 62500"/>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a:latin typeface="Arial" panose="020B0604020202020204" pitchFamily="34" charset="0"/>
                <a:cs typeface="Arial" panose="020B0604020202020204" pitchFamily="34" charset="0"/>
              </a:rPr>
              <a:t>“We have spent more time sharing practice as a team, putting aside time to discuss each child and this has helped to inform high quality planning rather than spending time focussing on collecting observations for moderation”</a:t>
            </a:r>
          </a:p>
        </p:txBody>
      </p:sp>
    </p:spTree>
    <p:extLst>
      <p:ext uri="{BB962C8B-B14F-4D97-AF65-F5344CB8AC3E}">
        <p14:creationId xmlns:p14="http://schemas.microsoft.com/office/powerpoint/2010/main" val="3888549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66328" y="13324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Implementation Support</a:t>
            </a:r>
          </a:p>
        </p:txBody>
      </p:sp>
      <p:sp>
        <p:nvSpPr>
          <p:cNvPr id="2" name="Slide Number Placeholder 1"/>
          <p:cNvSpPr>
            <a:spLocks noGrp="1"/>
          </p:cNvSpPr>
          <p:nvPr>
            <p:ph type="sldNum" sz="quarter" idx="12"/>
          </p:nvPr>
        </p:nvSpPr>
        <p:spPr/>
        <p:txBody>
          <a:bodyPr/>
          <a:lstStyle/>
          <a:p>
            <a:fld id="{A796F48B-7433-4334-B2B8-BE6D9033002E}" type="slidenum">
              <a:rPr lang="en-GB" smtClean="0"/>
              <a:t>4</a:t>
            </a:fld>
            <a:endParaRPr lang="en-GB"/>
          </a:p>
        </p:txBody>
      </p:sp>
      <p:sp>
        <p:nvSpPr>
          <p:cNvPr id="9" name="Content Placeholder 2"/>
          <p:cNvSpPr txBox="1">
            <a:spLocks/>
          </p:cNvSpPr>
          <p:nvPr/>
        </p:nvSpPr>
        <p:spPr>
          <a:xfrm>
            <a:off x="108077" y="1221399"/>
            <a:ext cx="7435723" cy="5040560"/>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1F497D"/>
              </a:buClr>
              <a:buSzTx/>
              <a:tabLst/>
              <a:defRPr/>
            </a:pPr>
            <a:endParaRPr kumimoji="0" lang="en-GB" sz="1700" b="0"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3BC22561-09D1-457F-8CA8-9BD867D6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10F80553-4704-4C87-9506-5DC80E2A8A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2CFD080-FC18-403C-BFD2-2D9E48681B3A}"/>
              </a:ext>
            </a:extLst>
          </p:cNvPr>
          <p:cNvSpPr/>
          <p:nvPr/>
        </p:nvSpPr>
        <p:spPr>
          <a:xfrm>
            <a:off x="8018970" y="979329"/>
            <a:ext cx="3848273" cy="49803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800">
                <a:solidFill>
                  <a:srgbClr val="1F4E79"/>
                </a:solidFill>
                <a:effectLst/>
                <a:latin typeface="Arial" panose="020B0604020202020204" pitchFamily="34" charset="0"/>
                <a:ea typeface="Calibri" panose="020F0502020204030204" pitchFamily="34" charset="0"/>
              </a:rPr>
              <a:t>Help for Early Years Providers (online service)</a:t>
            </a:r>
            <a:endParaRPr lang="en-GB" sz="1400">
              <a:solidFill>
                <a:srgbClr val="1F4E79"/>
              </a:solidFill>
            </a:endParaRPr>
          </a:p>
        </p:txBody>
      </p:sp>
      <p:sp>
        <p:nvSpPr>
          <p:cNvPr id="23" name="Rectangle 22">
            <a:extLst>
              <a:ext uri="{FF2B5EF4-FFF2-40B4-BE49-F238E27FC236}">
                <a16:creationId xmlns:a16="http://schemas.microsoft.com/office/drawing/2014/main" id="{880BDBBE-8833-4071-AE9D-6A9266681F9E}"/>
              </a:ext>
            </a:extLst>
          </p:cNvPr>
          <p:cNvSpPr/>
          <p:nvPr/>
        </p:nvSpPr>
        <p:spPr>
          <a:xfrm>
            <a:off x="177001" y="962943"/>
            <a:ext cx="3848273" cy="49831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rgbClr val="1F4E79"/>
                </a:solidFill>
                <a:effectLst/>
                <a:latin typeface="Arial" panose="020B0604020202020204" pitchFamily="34" charset="0"/>
                <a:ea typeface="Calibri" panose="020F0502020204030204" pitchFamily="34" charset="0"/>
                <a:cs typeface="Arial" panose="020B0604020202020204" pitchFamily="34" charset="0"/>
              </a:rPr>
              <a:t>Development Matters </a:t>
            </a:r>
          </a:p>
          <a:p>
            <a:pPr algn="ctr"/>
            <a:r>
              <a:rPr lang="en-GB">
                <a:solidFill>
                  <a:srgbClr val="1F4E79"/>
                </a:solidFill>
                <a:effectLst/>
                <a:latin typeface="Arial" panose="020B0604020202020204" pitchFamily="34" charset="0"/>
                <a:ea typeface="Calibri" panose="020F0502020204030204" pitchFamily="34" charset="0"/>
                <a:cs typeface="Arial" panose="020B0604020202020204" pitchFamily="34" charset="0"/>
              </a:rPr>
              <a:t>(non-statutory curriculum guidance)</a:t>
            </a:r>
            <a:endParaRPr lang="en-GB">
              <a:solidFill>
                <a:srgbClr val="1F4E79"/>
              </a:solidFill>
              <a:latin typeface="Arial" panose="020B0604020202020204" pitchFamily="34" charset="0"/>
              <a:cs typeface="Arial" panose="020B0604020202020204" pitchFamily="34" charset="0"/>
            </a:endParaRPr>
          </a:p>
          <a:p>
            <a:pPr algn="ctr"/>
            <a:endParaRPr lang="en-GB" sz="1400"/>
          </a:p>
        </p:txBody>
      </p:sp>
      <p:sp>
        <p:nvSpPr>
          <p:cNvPr id="24" name="Rectangle 23">
            <a:extLst>
              <a:ext uri="{FF2B5EF4-FFF2-40B4-BE49-F238E27FC236}">
                <a16:creationId xmlns:a16="http://schemas.microsoft.com/office/drawing/2014/main" id="{950F8C0B-71D2-4864-BFF9-84EEDC631838}"/>
              </a:ext>
            </a:extLst>
          </p:cNvPr>
          <p:cNvSpPr/>
          <p:nvPr/>
        </p:nvSpPr>
        <p:spPr>
          <a:xfrm>
            <a:off x="4068889" y="976478"/>
            <a:ext cx="3848273" cy="49831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solidFill>
                  <a:srgbClr val="1F4E79"/>
                </a:solidFill>
                <a:effectLst/>
                <a:latin typeface="Arial" panose="020B0604020202020204" pitchFamily="34" charset="0"/>
                <a:ea typeface="Calibri" panose="020F0502020204030204" pitchFamily="34" charset="0"/>
                <a:cs typeface="Arial" panose="020B0604020202020204" pitchFamily="34" charset="0"/>
              </a:rPr>
              <a:t>What to Expect in the EYFS: A Guide for Parents</a:t>
            </a:r>
            <a:endParaRPr lang="en-GB">
              <a:solidFill>
                <a:srgbClr val="1F4E79"/>
              </a:solidFill>
              <a:latin typeface="Arial" panose="020B0604020202020204" pitchFamily="34" charset="0"/>
              <a:cs typeface="Arial" panose="020B0604020202020204" pitchFamily="34" charset="0"/>
            </a:endParaRPr>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endParaRPr lang="en-GB" sz="1400"/>
          </a:p>
          <a:p>
            <a:pPr algn="ctr"/>
            <a:r>
              <a:rPr lang="en-GB">
                <a:solidFill>
                  <a:srgbClr val="1F4E79"/>
                </a:solidFill>
                <a:latin typeface="Arial" panose="020B0604020202020204" pitchFamily="34" charset="0"/>
                <a:cs typeface="Arial" panose="020B0604020202020204" pitchFamily="34" charset="0"/>
              </a:rPr>
              <a:t>Exemplification materials </a:t>
            </a:r>
          </a:p>
        </p:txBody>
      </p:sp>
      <p:sp>
        <p:nvSpPr>
          <p:cNvPr id="25" name="Rectangle 24">
            <a:extLst>
              <a:ext uri="{FF2B5EF4-FFF2-40B4-BE49-F238E27FC236}">
                <a16:creationId xmlns:a16="http://schemas.microsoft.com/office/drawing/2014/main" id="{49C8114C-8E42-43C0-A85F-B913167B84B9}"/>
              </a:ext>
            </a:extLst>
          </p:cNvPr>
          <p:cNvSpPr/>
          <p:nvPr/>
        </p:nvSpPr>
        <p:spPr>
          <a:xfrm>
            <a:off x="191977" y="1610457"/>
            <a:ext cx="3848400" cy="5100672"/>
          </a:xfrm>
          <a:prstGeom prst="rect">
            <a:avLst/>
          </a:prstGeom>
          <a:solidFill>
            <a:srgbClr val="002060"/>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spcAft>
                <a:spcPts val="150"/>
              </a:spcAft>
              <a:defRPr/>
            </a:pPr>
            <a:endParaRPr lang="en-GB" sz="1400" b="1">
              <a:solidFill>
                <a:schemeClr val="bg1"/>
              </a:solidFill>
            </a:endParaRPr>
          </a:p>
        </p:txBody>
      </p:sp>
      <p:sp>
        <p:nvSpPr>
          <p:cNvPr id="26" name="Rectangle 25">
            <a:extLst>
              <a:ext uri="{FF2B5EF4-FFF2-40B4-BE49-F238E27FC236}">
                <a16:creationId xmlns:a16="http://schemas.microsoft.com/office/drawing/2014/main" id="{469E4444-4DBC-469D-9120-B13FBC0B13E6}"/>
              </a:ext>
            </a:extLst>
          </p:cNvPr>
          <p:cNvSpPr/>
          <p:nvPr/>
        </p:nvSpPr>
        <p:spPr>
          <a:xfrm>
            <a:off x="8018969" y="1591309"/>
            <a:ext cx="3848273" cy="5174198"/>
          </a:xfrm>
          <a:prstGeom prst="rect">
            <a:avLst/>
          </a:prstGeom>
          <a:solidFill>
            <a:srgbClr val="00B0F0"/>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spcAft>
                <a:spcPts val="150"/>
              </a:spcAft>
              <a:defRPr/>
            </a:pPr>
            <a:endParaRPr lang="en-GB" sz="1400" b="1">
              <a:solidFill>
                <a:schemeClr val="bg1"/>
              </a:solidFill>
            </a:endParaRPr>
          </a:p>
        </p:txBody>
      </p:sp>
      <p:pic>
        <p:nvPicPr>
          <p:cNvPr id="29" name="Picture 28">
            <a:extLst>
              <a:ext uri="{FF2B5EF4-FFF2-40B4-BE49-F238E27FC236}">
                <a16:creationId xmlns:a16="http://schemas.microsoft.com/office/drawing/2014/main" id="{2B79E5E0-D0F3-4A98-A420-2DF9D50E1DC9}"/>
              </a:ext>
            </a:extLst>
          </p:cNvPr>
          <p:cNvPicPr>
            <a:picLocks noChangeAspect="1"/>
          </p:cNvPicPr>
          <p:nvPr/>
        </p:nvPicPr>
        <p:blipFill rotWithShape="1">
          <a:blip r:embed="rId5"/>
          <a:srcRect l="12261" t="46817" r="14365" b="8691"/>
          <a:stretch/>
        </p:blipFill>
        <p:spPr>
          <a:xfrm>
            <a:off x="209055" y="1710478"/>
            <a:ext cx="3717738" cy="2582086"/>
          </a:xfrm>
          <a:prstGeom prst="rect">
            <a:avLst/>
          </a:prstGeom>
        </p:spPr>
      </p:pic>
      <p:pic>
        <p:nvPicPr>
          <p:cNvPr id="30" name="Picture 29">
            <a:extLst>
              <a:ext uri="{FF2B5EF4-FFF2-40B4-BE49-F238E27FC236}">
                <a16:creationId xmlns:a16="http://schemas.microsoft.com/office/drawing/2014/main" id="{8BA4EECF-5DD7-4E3B-AD34-B2321AC76B88}"/>
              </a:ext>
            </a:extLst>
          </p:cNvPr>
          <p:cNvPicPr>
            <a:picLocks noChangeAspect="1"/>
          </p:cNvPicPr>
          <p:nvPr/>
        </p:nvPicPr>
        <p:blipFill rotWithShape="1">
          <a:blip r:embed="rId6"/>
          <a:srcRect l="12594" t="50000" r="14022" b="4661"/>
          <a:stretch/>
        </p:blipFill>
        <p:spPr>
          <a:xfrm>
            <a:off x="505606" y="4343392"/>
            <a:ext cx="3065368" cy="2169171"/>
          </a:xfrm>
          <a:prstGeom prst="rect">
            <a:avLst/>
          </a:prstGeom>
        </p:spPr>
      </p:pic>
      <p:pic>
        <p:nvPicPr>
          <p:cNvPr id="31" name="Picture 30">
            <a:extLst>
              <a:ext uri="{FF2B5EF4-FFF2-40B4-BE49-F238E27FC236}">
                <a16:creationId xmlns:a16="http://schemas.microsoft.com/office/drawing/2014/main" id="{A281EFBB-F417-4C25-A21F-CB8900A46DE3}"/>
              </a:ext>
            </a:extLst>
          </p:cNvPr>
          <p:cNvPicPr>
            <a:picLocks noChangeAspect="1"/>
          </p:cNvPicPr>
          <p:nvPr/>
        </p:nvPicPr>
        <p:blipFill rotWithShape="1">
          <a:blip r:embed="rId7"/>
          <a:srcRect l="7076" t="47118" r="8250" b="11779"/>
          <a:stretch/>
        </p:blipFill>
        <p:spPr>
          <a:xfrm>
            <a:off x="4353082" y="1893136"/>
            <a:ext cx="3324748" cy="1848543"/>
          </a:xfrm>
          <a:prstGeom prst="rect">
            <a:avLst/>
          </a:prstGeom>
        </p:spPr>
      </p:pic>
      <p:sp>
        <p:nvSpPr>
          <p:cNvPr id="32" name="Rectangle 31">
            <a:extLst>
              <a:ext uri="{FF2B5EF4-FFF2-40B4-BE49-F238E27FC236}">
                <a16:creationId xmlns:a16="http://schemas.microsoft.com/office/drawing/2014/main" id="{3E9719E4-8116-4EE8-ADF8-7CA666559384}"/>
              </a:ext>
            </a:extLst>
          </p:cNvPr>
          <p:cNvSpPr/>
          <p:nvPr/>
        </p:nvSpPr>
        <p:spPr>
          <a:xfrm>
            <a:off x="4102176" y="4367502"/>
            <a:ext cx="3765657" cy="2365798"/>
          </a:xfrm>
          <a:prstGeom prst="rect">
            <a:avLst/>
          </a:prstGeom>
          <a:solidFill>
            <a:srgbClr val="7030A0"/>
          </a:solidFill>
          <a:ln w="38100">
            <a:noFill/>
          </a:ln>
        </p:spPr>
        <p:style>
          <a:lnRef idx="2">
            <a:schemeClr val="accent6"/>
          </a:lnRef>
          <a:fillRef idx="1">
            <a:schemeClr val="lt1"/>
          </a:fillRef>
          <a:effectRef idx="0">
            <a:schemeClr val="accent6"/>
          </a:effectRef>
          <a:fontRef idx="minor">
            <a:schemeClr val="dk1"/>
          </a:fontRef>
        </p:style>
        <p:txBody>
          <a:bodyPr rtlCol="0" anchor="ctr"/>
          <a:lstStyle/>
          <a:p>
            <a:pPr>
              <a:spcAft>
                <a:spcPts val="150"/>
              </a:spcAft>
              <a:defRPr/>
            </a:pPr>
            <a:endParaRPr lang="en-GB" sz="1400" b="1">
              <a:solidFill>
                <a:schemeClr val="bg1"/>
              </a:solidFill>
            </a:endParaRPr>
          </a:p>
        </p:txBody>
      </p:sp>
      <p:pic>
        <p:nvPicPr>
          <p:cNvPr id="4" name="Picture 3">
            <a:extLst>
              <a:ext uri="{FF2B5EF4-FFF2-40B4-BE49-F238E27FC236}">
                <a16:creationId xmlns:a16="http://schemas.microsoft.com/office/drawing/2014/main" id="{4BC73871-A3BA-4FA4-84A7-0E090A8567A8}"/>
              </a:ext>
            </a:extLst>
          </p:cNvPr>
          <p:cNvPicPr>
            <a:picLocks noChangeAspect="1"/>
          </p:cNvPicPr>
          <p:nvPr/>
        </p:nvPicPr>
        <p:blipFill>
          <a:blip r:embed="rId8"/>
          <a:stretch>
            <a:fillRect/>
          </a:stretch>
        </p:blipFill>
        <p:spPr>
          <a:xfrm>
            <a:off x="4782572" y="4399034"/>
            <a:ext cx="2500178" cy="2312095"/>
          </a:xfrm>
          <a:prstGeom prst="rect">
            <a:avLst/>
          </a:prstGeom>
        </p:spPr>
      </p:pic>
      <p:pic>
        <p:nvPicPr>
          <p:cNvPr id="33" name="Picture 32">
            <a:extLst>
              <a:ext uri="{FF2B5EF4-FFF2-40B4-BE49-F238E27FC236}">
                <a16:creationId xmlns:a16="http://schemas.microsoft.com/office/drawing/2014/main" id="{FC7BF5AD-7D01-41E5-9C0D-66B47530422E}"/>
              </a:ext>
            </a:extLst>
          </p:cNvPr>
          <p:cNvPicPr>
            <a:picLocks noChangeAspect="1"/>
          </p:cNvPicPr>
          <p:nvPr/>
        </p:nvPicPr>
        <p:blipFill rotWithShape="1">
          <a:blip r:embed="rId9"/>
          <a:srcRect l="15475" t="45915" r="16089" b="2557"/>
          <a:stretch/>
        </p:blipFill>
        <p:spPr>
          <a:xfrm>
            <a:off x="8403265" y="1670558"/>
            <a:ext cx="3157870" cy="2663974"/>
          </a:xfrm>
          <a:prstGeom prst="rect">
            <a:avLst/>
          </a:prstGeom>
        </p:spPr>
      </p:pic>
      <p:pic>
        <p:nvPicPr>
          <p:cNvPr id="34" name="Picture 33">
            <a:extLst>
              <a:ext uri="{FF2B5EF4-FFF2-40B4-BE49-F238E27FC236}">
                <a16:creationId xmlns:a16="http://schemas.microsoft.com/office/drawing/2014/main" id="{22AD0609-7FAA-40E3-B21B-B735FB0C155E}"/>
              </a:ext>
            </a:extLst>
          </p:cNvPr>
          <p:cNvPicPr>
            <a:picLocks noChangeAspect="1"/>
          </p:cNvPicPr>
          <p:nvPr/>
        </p:nvPicPr>
        <p:blipFill rotWithShape="1">
          <a:blip r:embed="rId10"/>
          <a:srcRect l="15294" t="46617" r="14785" b="2901"/>
          <a:stretch/>
        </p:blipFill>
        <p:spPr>
          <a:xfrm>
            <a:off x="8403265" y="4367502"/>
            <a:ext cx="3157870" cy="2349315"/>
          </a:xfrm>
          <a:prstGeom prst="rect">
            <a:avLst/>
          </a:prstGeom>
        </p:spPr>
      </p:pic>
    </p:spTree>
    <p:extLst>
      <p:ext uri="{BB962C8B-B14F-4D97-AF65-F5344CB8AC3E}">
        <p14:creationId xmlns:p14="http://schemas.microsoft.com/office/powerpoint/2010/main" val="3121420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2560" y="1087176"/>
            <a:ext cx="11542485" cy="5601981"/>
          </a:xfrm>
          <a:prstGeom prst="rect">
            <a:avLst/>
          </a:prstGeom>
          <a:solidFill>
            <a:srgbClr val="1F4E79">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b="1" u="sng">
                <a:solidFill>
                  <a:srgbClr val="1F4E79"/>
                </a:solidFill>
                <a:latin typeface="Arial" panose="020B0604020202020204" pitchFamily="34" charset="0"/>
                <a:ea typeface="Calibri" panose="020F0502020204030204" pitchFamily="34" charset="0"/>
              </a:rPr>
              <a:t>Working with Ofsted</a:t>
            </a:r>
            <a:endParaRPr lang="en-GB" sz="1800" u="sng">
              <a:solidFill>
                <a:srgbClr val="1F4E79"/>
              </a:solidFill>
              <a:effectLst/>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endParaRPr lang="en-GB">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a:solidFill>
                  <a:srgbClr val="1F4E79"/>
                </a:solidFill>
                <a:effectLst/>
                <a:latin typeface="Arial" panose="020B0604020202020204" pitchFamily="34" charset="0"/>
                <a:ea typeface="Calibri" panose="020F0502020204030204" pitchFamily="34" charset="0"/>
              </a:rPr>
              <a:t>Continue to work with </a:t>
            </a:r>
            <a:r>
              <a:rPr lang="en-GB" sz="1800" b="1">
                <a:solidFill>
                  <a:srgbClr val="1F4E79"/>
                </a:solidFill>
                <a:effectLst/>
                <a:latin typeface="Arial" panose="020B0604020202020204" pitchFamily="34" charset="0"/>
                <a:ea typeface="Calibri" panose="020F0502020204030204" pitchFamily="34" charset="0"/>
              </a:rPr>
              <a:t>Ofsted</a:t>
            </a:r>
            <a:r>
              <a:rPr lang="en-GB" sz="1800">
                <a:solidFill>
                  <a:srgbClr val="1F4E79"/>
                </a:solidFill>
                <a:effectLst/>
                <a:latin typeface="Arial" panose="020B0604020202020204" pitchFamily="34" charset="0"/>
                <a:ea typeface="Calibri" panose="020F0502020204030204" pitchFamily="34" charset="0"/>
              </a:rPr>
              <a:t> to deliver the joint message about wha</a:t>
            </a:r>
            <a:r>
              <a:rPr lang="en-GB">
                <a:solidFill>
                  <a:srgbClr val="1F4E79"/>
                </a:solidFill>
                <a:latin typeface="Arial" panose="020B0604020202020204" pitchFamily="34" charset="0"/>
                <a:ea typeface="Calibri" panose="020F0502020204030204" pitchFamily="34" charset="0"/>
              </a:rPr>
              <a:t>t Ofsted will and won’t expect  to see during </a:t>
            </a:r>
            <a:r>
              <a:rPr lang="en-GB" b="1">
                <a:solidFill>
                  <a:srgbClr val="1F4E79"/>
                </a:solidFill>
                <a:latin typeface="Arial" panose="020B0604020202020204" pitchFamily="34" charset="0"/>
                <a:ea typeface="Calibri" panose="020F0502020204030204" pitchFamily="34" charset="0"/>
              </a:rPr>
              <a:t>inspections</a:t>
            </a:r>
          </a:p>
          <a:p>
            <a:pPr marL="285750" indent="-285750">
              <a:buFont typeface="Arial" panose="020B0604020202020204" pitchFamily="34" charset="0"/>
              <a:buChar char="•"/>
            </a:pPr>
            <a:endParaRPr lang="en-GB" b="1">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b="1">
                <a:solidFill>
                  <a:srgbClr val="1F4E79"/>
                </a:solidFill>
                <a:latin typeface="Arial" panose="020B0604020202020204" pitchFamily="34" charset="0"/>
                <a:ea typeface="Calibri" panose="020F0502020204030204" pitchFamily="34" charset="0"/>
              </a:rPr>
              <a:t>A small suite of videos has been published </a:t>
            </a:r>
            <a:r>
              <a:rPr lang="en-GB">
                <a:solidFill>
                  <a:srgbClr val="1F4E79"/>
                </a:solidFill>
                <a:latin typeface="Arial" panose="020B0604020202020204" pitchFamily="34" charset="0"/>
                <a:ea typeface="Calibri" panose="020F0502020204030204" pitchFamily="34" charset="0"/>
              </a:rPr>
              <a:t>with direct messages from DfE, Ofsted and Early Adopter schools</a:t>
            </a:r>
          </a:p>
          <a:p>
            <a:endParaRPr lang="en-GB" b="1">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a:solidFill>
                  <a:srgbClr val="1F4E79"/>
                </a:solidFill>
                <a:effectLst/>
                <a:latin typeface="Arial" panose="020B0604020202020204" pitchFamily="34" charset="0"/>
                <a:ea typeface="Calibri" panose="020F0502020204030204" pitchFamily="34" charset="0"/>
              </a:rPr>
              <a:t>A </a:t>
            </a:r>
            <a:r>
              <a:rPr lang="en-GB" sz="1800" b="1">
                <a:solidFill>
                  <a:srgbClr val="1F4E79"/>
                </a:solidFill>
                <a:effectLst/>
                <a:latin typeface="Arial" panose="020B0604020202020204" pitchFamily="34" charset="0"/>
                <a:ea typeface="Calibri" panose="020F0502020204030204" pitchFamily="34" charset="0"/>
              </a:rPr>
              <a:t>new vodcast </a:t>
            </a:r>
            <a:r>
              <a:rPr lang="en-GB" sz="1800">
                <a:solidFill>
                  <a:srgbClr val="1F4E79"/>
                </a:solidFill>
                <a:effectLst/>
                <a:latin typeface="Arial" panose="020B0604020202020204" pitchFamily="34" charset="0"/>
                <a:ea typeface="Calibri" panose="020F0502020204030204" pitchFamily="34" charset="0"/>
              </a:rPr>
              <a:t>published specifically focused on Ofsted inspections </a:t>
            </a:r>
          </a:p>
          <a:p>
            <a:pPr marL="285750" indent="-285750">
              <a:buFont typeface="Arial" panose="020B0604020202020204" pitchFamily="34" charset="0"/>
              <a:buChar char="•"/>
            </a:pPr>
            <a:endParaRPr lang="en-GB" b="1">
              <a:solidFill>
                <a:srgbClr val="1F4E79"/>
              </a:solidFill>
              <a:latin typeface="Arial" panose="020B0604020202020204" pitchFamily="34" charset="0"/>
              <a:ea typeface="Calibri" panose="020F0502020204030204" pitchFamily="34" charset="0"/>
            </a:endParaRPr>
          </a:p>
          <a:p>
            <a:r>
              <a:rPr lang="en-GB" b="1" u="sng">
                <a:solidFill>
                  <a:srgbClr val="1F4E79"/>
                </a:solidFill>
                <a:latin typeface="Arial" panose="020B0604020202020204" pitchFamily="34" charset="0"/>
                <a:ea typeface="Calibri" panose="020F0502020204030204" pitchFamily="34" charset="0"/>
              </a:rPr>
              <a:t>Assessment and exemplification materials </a:t>
            </a:r>
            <a:endParaRPr lang="en-GB" sz="1800" u="sng">
              <a:solidFill>
                <a:srgbClr val="1F4E79"/>
              </a:solidFill>
              <a:effectLst/>
              <a:latin typeface="Arial" panose="020B0604020202020204" pitchFamily="34" charset="0"/>
              <a:ea typeface="Calibri" panose="020F0502020204030204" pitchFamily="34" charset="0"/>
            </a:endParaRPr>
          </a:p>
          <a:p>
            <a:endParaRPr lang="en-GB">
              <a:solidFill>
                <a:srgbClr val="1F4E79"/>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b="1">
                <a:solidFill>
                  <a:srgbClr val="1F4E79"/>
                </a:solidFill>
                <a:effectLst/>
                <a:latin typeface="Arial" panose="020B0604020202020204" pitchFamily="34" charset="0"/>
                <a:ea typeface="Calibri" panose="020F0502020204030204" pitchFamily="34" charset="0"/>
              </a:rPr>
              <a:t>Exemplification videos have now been published </a:t>
            </a:r>
            <a:r>
              <a:rPr lang="en-GB" sz="1800">
                <a:solidFill>
                  <a:srgbClr val="1F4E79"/>
                </a:solidFill>
                <a:effectLst/>
                <a:latin typeface="Arial" panose="020B0604020202020204" pitchFamily="34" charset="0"/>
                <a:ea typeface="Calibri" panose="020F0502020204030204" pitchFamily="34" charset="0"/>
              </a:rPr>
              <a:t>t</a:t>
            </a:r>
            <a:r>
              <a:rPr lang="en-GB">
                <a:solidFill>
                  <a:srgbClr val="1F4E79"/>
                </a:solidFill>
                <a:latin typeface="Arial" panose="020B0604020202020204" pitchFamily="34" charset="0"/>
                <a:ea typeface="Calibri" panose="020F0502020204030204" pitchFamily="34" charset="0"/>
              </a:rPr>
              <a:t>o support </a:t>
            </a:r>
            <a:r>
              <a:rPr lang="en-GB" sz="1800">
                <a:solidFill>
                  <a:srgbClr val="1F4E79"/>
                </a:solidFill>
                <a:effectLst/>
                <a:latin typeface="Arial" panose="020B0604020202020204" pitchFamily="34" charset="0"/>
                <a:ea typeface="Calibri" panose="020F0502020204030204" pitchFamily="34" charset="0"/>
              </a:rPr>
              <a:t>schools in making </a:t>
            </a:r>
            <a:r>
              <a:rPr lang="en-GB" sz="1800" b="1">
                <a:solidFill>
                  <a:srgbClr val="1F4E79"/>
                </a:solidFill>
                <a:effectLst/>
                <a:latin typeface="Arial" panose="020B0604020202020204" pitchFamily="34" charset="0"/>
                <a:ea typeface="Calibri" panose="020F0502020204030204" pitchFamily="34" charset="0"/>
              </a:rPr>
              <a:t>EYFSP judgments </a:t>
            </a:r>
          </a:p>
          <a:p>
            <a:pPr marL="285750" indent="-285750">
              <a:buFont typeface="Arial" panose="020B0604020202020204" pitchFamily="34" charset="0"/>
              <a:buChar char="•"/>
            </a:pPr>
            <a:endParaRPr lang="en-GB" b="1">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sz="1800">
                <a:solidFill>
                  <a:srgbClr val="1F4E79"/>
                </a:solidFill>
                <a:effectLst/>
                <a:latin typeface="Arial"/>
                <a:ea typeface="Calibri" panose="020F0502020204030204" pitchFamily="34" charset="0"/>
                <a:cs typeface="Arial"/>
              </a:rPr>
              <a:t>These are a </a:t>
            </a:r>
            <a:r>
              <a:rPr lang="en-GB" sz="1800" b="1">
                <a:solidFill>
                  <a:srgbClr val="1F4E79"/>
                </a:solidFill>
                <a:effectLst/>
                <a:latin typeface="Arial"/>
                <a:ea typeface="Calibri" panose="020F0502020204030204" pitchFamily="34" charset="0"/>
                <a:cs typeface="Arial"/>
              </a:rPr>
              <a:t>collection of case study videos </a:t>
            </a:r>
            <a:r>
              <a:rPr lang="en-GB" sz="1800">
                <a:solidFill>
                  <a:srgbClr val="1F4E79"/>
                </a:solidFill>
                <a:effectLst/>
                <a:latin typeface="Arial"/>
                <a:ea typeface="Calibri" panose="020F0502020204030204" pitchFamily="34" charset="0"/>
                <a:cs typeface="Arial"/>
              </a:rPr>
              <a:t>that demonstrate </a:t>
            </a:r>
            <a:r>
              <a:rPr lang="en-GB" sz="1800" b="1">
                <a:solidFill>
                  <a:srgbClr val="1F4E79"/>
                </a:solidFill>
                <a:effectLst/>
                <a:latin typeface="Arial"/>
                <a:ea typeface="Calibri" panose="020F0502020204030204" pitchFamily="34" charset="0"/>
                <a:cs typeface="Arial"/>
              </a:rPr>
              <a:t>teachers and leaders having professional discussions</a:t>
            </a:r>
            <a:r>
              <a:rPr lang="en-GB" sz="1800">
                <a:solidFill>
                  <a:srgbClr val="1F4E79"/>
                </a:solidFill>
                <a:effectLst/>
                <a:latin typeface="Arial"/>
                <a:ea typeface="Calibri" panose="020F0502020204030204" pitchFamily="34" charset="0"/>
                <a:cs typeface="Arial"/>
              </a:rPr>
              <a:t> about individual children’s development and their EYFS profile judgments</a:t>
            </a:r>
          </a:p>
          <a:p>
            <a:pPr marL="285750" indent="-285750">
              <a:buFont typeface="Arial" panose="020B0604020202020204" pitchFamily="34" charset="0"/>
              <a:buChar char="•"/>
            </a:pPr>
            <a:endParaRPr lang="en-GB" b="1">
              <a:solidFill>
                <a:srgbClr val="1F4E79"/>
              </a:solidFill>
              <a:latin typeface="Arial" panose="020B0604020202020204" pitchFamily="34" charset="0"/>
              <a:ea typeface="Calibri" panose="020F0502020204030204" pitchFamily="34" charset="0"/>
            </a:endParaRPr>
          </a:p>
          <a:p>
            <a:pPr marL="285750" indent="-285750">
              <a:buFont typeface="Arial" panose="020B0604020202020204" pitchFamily="34" charset="0"/>
              <a:buChar char="•"/>
            </a:pPr>
            <a:r>
              <a:rPr lang="en-GB" b="1">
                <a:solidFill>
                  <a:srgbClr val="1F4E79"/>
                </a:solidFill>
                <a:latin typeface="Arial" panose="020B0604020202020204" pitchFamily="34" charset="0"/>
                <a:ea typeface="Calibri" panose="020F0502020204030204" pitchFamily="34" charset="0"/>
              </a:rPr>
              <a:t>A vodcast for schools, MATs and LAs has also been published</a:t>
            </a:r>
            <a:r>
              <a:rPr lang="en-GB">
                <a:solidFill>
                  <a:srgbClr val="1F4E79"/>
                </a:solidFill>
                <a:latin typeface="Arial" panose="020B0604020202020204" pitchFamily="34" charset="0"/>
                <a:ea typeface="Calibri" panose="020F0502020204030204" pitchFamily="34" charset="0"/>
              </a:rPr>
              <a:t> alongside the videos to explain the changes and what is different this year</a:t>
            </a:r>
          </a:p>
          <a:p>
            <a:endParaRPr lang="en-GB" b="1">
              <a:solidFill>
                <a:srgbClr val="1F4E79"/>
              </a:solidFill>
              <a:latin typeface="Arial" panose="020B0604020202020204" pitchFamily="34" charset="0"/>
              <a:ea typeface="Calibri" panose="020F0502020204030204" pitchFamily="34" charset="0"/>
            </a:endParaRPr>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246981" y="183186"/>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EYFS Reforms – Implementation support </a:t>
            </a:r>
          </a:p>
        </p:txBody>
      </p:sp>
      <p:sp>
        <p:nvSpPr>
          <p:cNvPr id="9" name="Content Placeholder 2"/>
          <p:cNvSpPr txBox="1">
            <a:spLocks/>
          </p:cNvSpPr>
          <p:nvPr/>
        </p:nvSpPr>
        <p:spPr>
          <a:xfrm>
            <a:off x="108077" y="1221399"/>
            <a:ext cx="7435723" cy="5040560"/>
          </a:xfrm>
          <a:prstGeom prst="rect">
            <a:avLst/>
          </a:prstGeom>
        </p:spPr>
        <p:txBody>
          <a:bodyPr vert="horz" lIns="91440" tIns="45720" rIns="91440" bIns="45720" rtlCol="0">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600"/>
              </a:spcAft>
              <a:buClr>
                <a:srgbClr val="1F497D"/>
              </a:buClr>
              <a:buSzTx/>
              <a:tabLst/>
              <a:defRPr/>
            </a:pPr>
            <a:endParaRPr kumimoji="0" lang="en-GB" sz="1700" b="0"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3BC22561-09D1-457F-8CA8-9BD867D643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10F80553-4704-4C87-9506-5DC80E2A8A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7081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Useful Links</a:t>
            </a: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3">
            <a:extLst>
              <a:ext uri="{FF2B5EF4-FFF2-40B4-BE49-F238E27FC236}">
                <a16:creationId xmlns:a16="http://schemas.microsoft.com/office/drawing/2014/main" id="{4F1E08B8-24C6-40D7-BDF6-94AD8740B4E6}"/>
              </a:ext>
            </a:extLst>
          </p:cNvPr>
          <p:cNvSpPr/>
          <p:nvPr/>
        </p:nvSpPr>
        <p:spPr>
          <a:xfrm>
            <a:off x="4760817" y="1509040"/>
            <a:ext cx="7106426" cy="554846"/>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Early years foundation stage (EYFS) statutory framework</a:t>
            </a:r>
            <a:endParaRPr lang="en-GB" sz="1400" b="1">
              <a:solidFill>
                <a:schemeClr val="bg1"/>
              </a:solidFill>
              <a:latin typeface="Arial" panose="020B0604020202020204" pitchFamily="34" charset="0"/>
              <a:cs typeface="Arial" panose="020B0604020202020204" pitchFamily="34" charset="0"/>
            </a:endParaRPr>
          </a:p>
        </p:txBody>
      </p:sp>
      <p:sp>
        <p:nvSpPr>
          <p:cNvPr id="15" name="Rectangle: Rounded Corners 3">
            <a:extLst>
              <a:ext uri="{FF2B5EF4-FFF2-40B4-BE49-F238E27FC236}">
                <a16:creationId xmlns:a16="http://schemas.microsoft.com/office/drawing/2014/main" id="{E9762B2A-DB80-4C7D-B2FB-D7C89BF7753C}"/>
              </a:ext>
            </a:extLst>
          </p:cNvPr>
          <p:cNvSpPr/>
          <p:nvPr/>
        </p:nvSpPr>
        <p:spPr>
          <a:xfrm>
            <a:off x="4760816" y="2146468"/>
            <a:ext cx="7106427" cy="554846"/>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Help for early years providers</a:t>
            </a:r>
            <a:endParaRPr lang="en-GB" sz="1400" b="1">
              <a:solidFill>
                <a:schemeClr val="bg1"/>
              </a:solidFill>
              <a:latin typeface="Arial" panose="020B0604020202020204" pitchFamily="34" charset="0"/>
              <a:cs typeface="Arial" panose="020B0604020202020204" pitchFamily="34" charset="0"/>
            </a:endParaRPr>
          </a:p>
        </p:txBody>
      </p:sp>
      <p:sp>
        <p:nvSpPr>
          <p:cNvPr id="16" name="Rectangle: Rounded Corners 3">
            <a:extLst>
              <a:ext uri="{FF2B5EF4-FFF2-40B4-BE49-F238E27FC236}">
                <a16:creationId xmlns:a16="http://schemas.microsoft.com/office/drawing/2014/main" id="{488FCA3F-348A-42D0-A3E8-531EDA65ACB5}"/>
              </a:ext>
            </a:extLst>
          </p:cNvPr>
          <p:cNvSpPr/>
          <p:nvPr/>
        </p:nvSpPr>
        <p:spPr>
          <a:xfrm>
            <a:off x="4760815" y="4707989"/>
            <a:ext cx="7106427" cy="554847"/>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What to Expect in the EYFS: A Guide for Parents</a:t>
            </a:r>
            <a:endParaRPr lang="en-GB" sz="1400" b="1">
              <a:solidFill>
                <a:schemeClr val="bg1"/>
              </a:solidFill>
              <a:latin typeface="Arial" panose="020B0604020202020204" pitchFamily="34" charset="0"/>
              <a:cs typeface="Arial" panose="020B0604020202020204" pitchFamily="34" charset="0"/>
            </a:endParaRPr>
          </a:p>
        </p:txBody>
      </p:sp>
      <p:sp>
        <p:nvSpPr>
          <p:cNvPr id="17" name="Rectangle: Rounded Corners 3">
            <a:extLst>
              <a:ext uri="{FF2B5EF4-FFF2-40B4-BE49-F238E27FC236}">
                <a16:creationId xmlns:a16="http://schemas.microsoft.com/office/drawing/2014/main" id="{BE81298C-4CF0-434D-945E-8FEEF17FE9D7}"/>
              </a:ext>
            </a:extLst>
          </p:cNvPr>
          <p:cNvSpPr/>
          <p:nvPr/>
        </p:nvSpPr>
        <p:spPr>
          <a:xfrm>
            <a:off x="4760816" y="2788751"/>
            <a:ext cx="7106427" cy="554847"/>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Development Matters</a:t>
            </a:r>
            <a:endParaRPr lang="en-GB" sz="1400" b="1">
              <a:solidFill>
                <a:schemeClr val="bg1"/>
              </a:solidFill>
              <a:latin typeface="Arial" panose="020B0604020202020204" pitchFamily="34" charset="0"/>
              <a:cs typeface="Arial" panose="020B0604020202020204" pitchFamily="34" charset="0"/>
            </a:endParaRPr>
          </a:p>
        </p:txBody>
      </p:sp>
      <p:sp>
        <p:nvSpPr>
          <p:cNvPr id="21" name="Rectangle: Rounded Corners 3">
            <a:extLst>
              <a:ext uri="{FF2B5EF4-FFF2-40B4-BE49-F238E27FC236}">
                <a16:creationId xmlns:a16="http://schemas.microsoft.com/office/drawing/2014/main" id="{A2DE622B-022B-496A-A911-4C3AB6FD08B2}"/>
              </a:ext>
            </a:extLst>
          </p:cNvPr>
          <p:cNvSpPr/>
          <p:nvPr/>
        </p:nvSpPr>
        <p:spPr>
          <a:xfrm>
            <a:off x="4760816" y="4073319"/>
            <a:ext cx="7106427" cy="554847"/>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A Celebratory Approach to Working with Children with SEND</a:t>
            </a:r>
            <a:endParaRPr lang="en-GB" sz="1400" b="1">
              <a:solidFill>
                <a:schemeClr val="bg1"/>
              </a:solidFill>
              <a:latin typeface="Arial" panose="020B0604020202020204" pitchFamily="34" charset="0"/>
              <a:cs typeface="Arial" panose="020B0604020202020204" pitchFamily="34" charset="0"/>
            </a:endParaRPr>
          </a:p>
        </p:txBody>
      </p:sp>
      <p:sp>
        <p:nvSpPr>
          <p:cNvPr id="24" name="Rectangle: Rounded Corners 3">
            <a:extLst>
              <a:ext uri="{FF2B5EF4-FFF2-40B4-BE49-F238E27FC236}">
                <a16:creationId xmlns:a16="http://schemas.microsoft.com/office/drawing/2014/main" id="{C34ACEEC-3AF0-4CD3-8816-E0AB59D9CC1B}"/>
              </a:ext>
            </a:extLst>
          </p:cNvPr>
          <p:cNvSpPr/>
          <p:nvPr/>
        </p:nvSpPr>
        <p:spPr>
          <a:xfrm>
            <a:off x="4760814" y="5357887"/>
            <a:ext cx="7106427" cy="554847"/>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Vodcast on Ofsted inspections and the new EYFS</a:t>
            </a:r>
            <a:endParaRPr lang="en-GB" sz="1400" b="1">
              <a:solidFill>
                <a:schemeClr val="bg1"/>
              </a:solidFill>
              <a:latin typeface="Arial" panose="020B0604020202020204" pitchFamily="34" charset="0"/>
              <a:cs typeface="Arial" panose="020B0604020202020204" pitchFamily="34" charset="0"/>
            </a:endParaRPr>
          </a:p>
        </p:txBody>
      </p:sp>
      <p:sp>
        <p:nvSpPr>
          <p:cNvPr id="25" name="Rectangle: Rounded Corners 3">
            <a:extLst>
              <a:ext uri="{FF2B5EF4-FFF2-40B4-BE49-F238E27FC236}">
                <a16:creationId xmlns:a16="http://schemas.microsoft.com/office/drawing/2014/main" id="{8EEDC36D-47A9-4B12-BB00-712CDA59E71D}"/>
              </a:ext>
            </a:extLst>
          </p:cNvPr>
          <p:cNvSpPr/>
          <p:nvPr/>
        </p:nvSpPr>
        <p:spPr>
          <a:xfrm>
            <a:off x="4760815" y="3431035"/>
            <a:ext cx="7106427" cy="554847"/>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Early years foundation stage: exemplification materials </a:t>
            </a:r>
            <a:endParaRPr lang="en-GB" sz="1400" b="1">
              <a:solidFill>
                <a:schemeClr val="bg1"/>
              </a:solidFill>
              <a:latin typeface="Arial" panose="020B0604020202020204" pitchFamily="34" charset="0"/>
              <a:cs typeface="Arial" panose="020B0604020202020204" pitchFamily="34" charset="0"/>
            </a:endParaRPr>
          </a:p>
        </p:txBody>
      </p:sp>
      <p:pic>
        <p:nvPicPr>
          <p:cNvPr id="31" name="Picture 30" descr="A picture containing tree, person, outdoor, preparing&#10;&#10;Description automatically generated">
            <a:extLst>
              <a:ext uri="{FF2B5EF4-FFF2-40B4-BE49-F238E27FC236}">
                <a16:creationId xmlns:a16="http://schemas.microsoft.com/office/drawing/2014/main" id="{EA5B64CC-5823-4AD4-838C-5CB22C3EBA5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3276" r="13031"/>
          <a:stretch/>
        </p:blipFill>
        <p:spPr>
          <a:xfrm>
            <a:off x="320740" y="1504839"/>
            <a:ext cx="4251260" cy="4437071"/>
          </a:xfrm>
          <a:prstGeom prst="rect">
            <a:avLst/>
          </a:prstGeom>
        </p:spPr>
      </p:pic>
    </p:spTree>
    <p:extLst>
      <p:ext uri="{BB962C8B-B14F-4D97-AF65-F5344CB8AC3E}">
        <p14:creationId xmlns:p14="http://schemas.microsoft.com/office/powerpoint/2010/main" val="3099430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1">
            <a:extLst>
              <a:ext uri="{FF2B5EF4-FFF2-40B4-BE49-F238E27FC236}">
                <a16:creationId xmlns:a16="http://schemas.microsoft.com/office/drawing/2014/main" id="{4C2C3528-15B3-45A3-A106-53269410893E}"/>
              </a:ext>
            </a:extLst>
          </p:cNvPr>
          <p:cNvSpPr/>
          <p:nvPr/>
        </p:nvSpPr>
        <p:spPr>
          <a:xfrm>
            <a:off x="1696501" y="1636870"/>
            <a:ext cx="8790347" cy="3990756"/>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Covid-19 Recovery</a:t>
            </a:r>
          </a:p>
        </p:txBody>
      </p:sp>
      <p:sp>
        <p:nvSpPr>
          <p:cNvPr id="9" name="Content Placeholder 2"/>
          <p:cNvSpPr txBox="1">
            <a:spLocks/>
          </p:cNvSpPr>
          <p:nvPr/>
        </p:nvSpPr>
        <p:spPr>
          <a:xfrm>
            <a:off x="108077" y="999627"/>
            <a:ext cx="10915523" cy="5659589"/>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742950" lvl="1" indent="-285750" algn="l" fontAlgn="base">
              <a:lnSpc>
                <a:spcPct val="100000"/>
              </a:lnSpc>
              <a:spcBef>
                <a:spcPts val="0"/>
              </a:spcBef>
              <a:spcAft>
                <a:spcPts val="0"/>
              </a:spcAft>
              <a:buFont typeface="Arial" panose="020B0604020202020204" pitchFamily="34" charset="0"/>
              <a:buChar char="•"/>
            </a:pPr>
            <a:endParaRPr lang="en-US" sz="1800">
              <a:cs typeface="Arial" panose="020B0604020202020204" pitchFamily="34" charset="0"/>
            </a:endParaRPr>
          </a:p>
          <a:p>
            <a:pPr algn="l" fontAlgn="base">
              <a:lnSpc>
                <a:spcPct val="100000"/>
              </a:lnSpc>
              <a:spcBef>
                <a:spcPts val="0"/>
              </a:spcBef>
              <a:spcAft>
                <a:spcPts val="0"/>
              </a:spcAft>
            </a:pPr>
            <a:endParaRPr lang="en-US" sz="1800" b="0">
              <a:cs typeface="Arial" panose="020B0604020202020204" pitchFamily="34" charset="0"/>
            </a:endParaRPr>
          </a:p>
          <a:p>
            <a:pPr algn="l" fontAlgn="base">
              <a:lnSpc>
                <a:spcPct val="100000"/>
              </a:lnSpc>
              <a:spcBef>
                <a:spcPts val="0"/>
              </a:spcBef>
              <a:spcAft>
                <a:spcPts val="0"/>
              </a:spcAft>
            </a:pPr>
            <a:r>
              <a:rPr lang="en-US" sz="1800" b="0"/>
              <a:t> </a:t>
            </a:r>
            <a:r>
              <a:rPr lang="en-US" sz="1800" b="0">
                <a:cs typeface="Arial" panose="020B0604020202020204" pitchFamily="34" charset="0"/>
              </a:rPr>
              <a:t> </a:t>
            </a:r>
          </a:p>
          <a:p>
            <a:pPr lvl="0" algn="l">
              <a:defRPr/>
            </a:pPr>
            <a:endParaRPr kumimoji="0" lang="en-GB" sz="18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a:pPr>
            <a:endParaRPr kumimoji="0" lang="en-GB" sz="1800" b="1"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19C7D-48F7-4E51-968F-42C86CD17AE3}"/>
              </a:ext>
            </a:extLst>
          </p:cNvPr>
          <p:cNvSpPr txBox="1"/>
          <p:nvPr/>
        </p:nvSpPr>
        <p:spPr>
          <a:xfrm>
            <a:off x="108077" y="1090127"/>
            <a:ext cx="12012026" cy="369332"/>
          </a:xfrm>
          <a:prstGeom prst="rect">
            <a:avLst/>
          </a:prstGeom>
          <a:noFill/>
        </p:spPr>
        <p:txBody>
          <a:bodyPr wrap="square" rtlCol="0">
            <a:spAutoFit/>
          </a:bodyPr>
          <a:lstStyle/>
          <a:p>
            <a:endParaRPr lang="en-GB" b="1" u="sng">
              <a:cs typeface="Arial" panose="020B0604020202020204" pitchFamily="34" charset="0"/>
            </a:endParaRPr>
          </a:p>
        </p:txBody>
      </p:sp>
      <p:sp>
        <p:nvSpPr>
          <p:cNvPr id="12" name="Arrow: Pentagon 30">
            <a:extLst>
              <a:ext uri="{FF2B5EF4-FFF2-40B4-BE49-F238E27FC236}">
                <a16:creationId xmlns:a16="http://schemas.microsoft.com/office/drawing/2014/main" id="{7525A3C5-C5E1-4316-9DA2-5AC1C3D525F4}"/>
              </a:ext>
            </a:extLst>
          </p:cNvPr>
          <p:cNvSpPr/>
          <p:nvPr/>
        </p:nvSpPr>
        <p:spPr>
          <a:xfrm rot="5400000">
            <a:off x="5725271" y="-2807047"/>
            <a:ext cx="724156" cy="8798998"/>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800">
                <a:effectLst/>
                <a:latin typeface="Arial" panose="020B0604020202020204" pitchFamily="34" charset="0"/>
                <a:ea typeface="Calibri" panose="020F0502020204030204" pitchFamily="34" charset="0"/>
              </a:rPr>
              <a:t>Educational recovery from Covid-19 </a:t>
            </a:r>
            <a:r>
              <a:rPr lang="en-GB" u="sng"/>
              <a:t> </a:t>
            </a:r>
          </a:p>
        </p:txBody>
      </p:sp>
      <p:sp>
        <p:nvSpPr>
          <p:cNvPr id="14" name="Rectangle: Rounded Corners 3">
            <a:extLst>
              <a:ext uri="{FF2B5EF4-FFF2-40B4-BE49-F238E27FC236}">
                <a16:creationId xmlns:a16="http://schemas.microsoft.com/office/drawing/2014/main" id="{4F1E08B8-24C6-40D7-BDF6-94AD8740B4E6}"/>
              </a:ext>
            </a:extLst>
          </p:cNvPr>
          <p:cNvSpPr/>
          <p:nvPr/>
        </p:nvSpPr>
        <p:spPr>
          <a:xfrm>
            <a:off x="1927592" y="2210881"/>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dirty="0">
                <a:solidFill>
                  <a:schemeClr val="bg1"/>
                </a:solidFill>
                <a:latin typeface="Arial" panose="020B0604020202020204" pitchFamily="34" charset="0"/>
                <a:cs typeface="Arial" panose="020B0604020202020204" pitchFamily="34" charset="0"/>
              </a:rPr>
              <a:t>Government has confirmed almost £5 billion pounds of additional investment in education to support children young people and families to recover from the effects of the pandemic.  </a:t>
            </a:r>
          </a:p>
        </p:txBody>
      </p:sp>
      <p:sp>
        <p:nvSpPr>
          <p:cNvPr id="15" name="Rectangle: Rounded Corners 3">
            <a:extLst>
              <a:ext uri="{FF2B5EF4-FFF2-40B4-BE49-F238E27FC236}">
                <a16:creationId xmlns:a16="http://schemas.microsoft.com/office/drawing/2014/main" id="{E9762B2A-DB80-4C7D-B2FB-D7C89BF7753C}"/>
              </a:ext>
            </a:extLst>
          </p:cNvPr>
          <p:cNvSpPr/>
          <p:nvPr/>
        </p:nvSpPr>
        <p:spPr>
          <a:xfrm>
            <a:off x="1923270" y="4433096"/>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rPr>
              <a:t>We are also continuing to deliver existing programmes and interventions that will directly support children’s recovery from Covid-19. </a:t>
            </a:r>
          </a:p>
        </p:txBody>
      </p:sp>
      <p:pic>
        <p:nvPicPr>
          <p:cNvPr id="18" name="Graphic 17" descr="Open hand">
            <a:extLst>
              <a:ext uri="{FF2B5EF4-FFF2-40B4-BE49-F238E27FC236}">
                <a16:creationId xmlns:a16="http://schemas.microsoft.com/office/drawing/2014/main" id="{B87C5999-4074-4631-9EE2-0327F0AE96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24155" y="4609924"/>
            <a:ext cx="851907" cy="851907"/>
          </a:xfrm>
          <a:prstGeom prst="rect">
            <a:avLst/>
          </a:prstGeom>
        </p:spPr>
      </p:pic>
      <p:pic>
        <p:nvPicPr>
          <p:cNvPr id="19" name="Graphic 18" descr="Children">
            <a:extLst>
              <a:ext uri="{FF2B5EF4-FFF2-40B4-BE49-F238E27FC236}">
                <a16:creationId xmlns:a16="http://schemas.microsoft.com/office/drawing/2014/main" id="{4DBBB51E-D031-46AB-B4EF-645A655DC1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flipV="1">
            <a:off x="2385377" y="4532985"/>
            <a:ext cx="472264" cy="502892"/>
          </a:xfrm>
          <a:prstGeom prst="rect">
            <a:avLst/>
          </a:prstGeom>
        </p:spPr>
      </p:pic>
      <p:pic>
        <p:nvPicPr>
          <p:cNvPr id="20" name="Graphic 7" descr="Megaphone">
            <a:extLst>
              <a:ext uri="{FF2B5EF4-FFF2-40B4-BE49-F238E27FC236}">
                <a16:creationId xmlns:a16="http://schemas.microsoft.com/office/drawing/2014/main" id="{374CA8A7-8F0F-4504-93FF-BD3FFE64B7A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1662" y="2199777"/>
            <a:ext cx="914400" cy="914400"/>
          </a:xfrm>
          <a:prstGeom prst="rect">
            <a:avLst/>
          </a:prstGeom>
        </p:spPr>
      </p:pic>
      <p:sp>
        <p:nvSpPr>
          <p:cNvPr id="16" name="Rectangle: Rounded Corners 3">
            <a:extLst>
              <a:ext uri="{FF2B5EF4-FFF2-40B4-BE49-F238E27FC236}">
                <a16:creationId xmlns:a16="http://schemas.microsoft.com/office/drawing/2014/main" id="{0702BF3D-593E-4636-A60C-23D7ECF49CDE}"/>
              </a:ext>
            </a:extLst>
          </p:cNvPr>
          <p:cNvSpPr/>
          <p:nvPr/>
        </p:nvSpPr>
        <p:spPr>
          <a:xfrm>
            <a:off x="1923269" y="3320581"/>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7595"/>
            <a:r>
              <a:rPr lang="en-GB" sz="1400" b="1">
                <a:solidFill>
                  <a:schemeClr val="bg1"/>
                </a:solidFill>
                <a:latin typeface="Arial"/>
                <a:cs typeface="Arial"/>
              </a:rPr>
              <a:t>More information has been published on the wider COVID-19 recovery package and this can be found here </a:t>
            </a:r>
            <a:r>
              <a:rPr lang="en-GB" sz="1400" b="1">
                <a:solidFill>
                  <a:schemeClr val="bg1"/>
                </a:solidFill>
                <a:latin typeface="Arial"/>
                <a:cs typeface="Arial"/>
                <a:hlinkClick r:id="rId11">
                  <a:extLst>
                    <a:ext uri="{A12FA001-AC4F-418D-AE19-62706E023703}">
                      <ahyp:hlinkClr xmlns:ahyp="http://schemas.microsoft.com/office/drawing/2018/hyperlinkcolor" val="tx"/>
                    </a:ext>
                  </a:extLst>
                </a:hlinkClick>
              </a:rPr>
              <a:t>https://www.gov.uk/government/news/all-schools-and-colleges-to-receive-extra-funding-for-catch-up</a:t>
            </a:r>
            <a:r>
              <a:rPr lang="en-GB" sz="1400" b="1">
                <a:solidFill>
                  <a:schemeClr val="bg1"/>
                </a:solidFill>
                <a:latin typeface="Arial"/>
                <a:cs typeface="Arial"/>
              </a:rPr>
              <a:t> The procurement processes for various strands have now commenced.  </a:t>
            </a:r>
            <a:endParaRPr lang="en-GB" sz="1400" b="1">
              <a:solidFill>
                <a:schemeClr val="bg1"/>
              </a:solidFill>
              <a:latin typeface="Arial" panose="020B0604020202020204" pitchFamily="34" charset="0"/>
              <a:cs typeface="Arial" panose="020B0604020202020204" pitchFamily="34" charset="0"/>
            </a:endParaRPr>
          </a:p>
        </p:txBody>
      </p:sp>
      <p:pic>
        <p:nvPicPr>
          <p:cNvPr id="3" name="Graphic 2" descr="Internet with solid fill">
            <a:extLst>
              <a:ext uri="{FF2B5EF4-FFF2-40B4-BE49-F238E27FC236}">
                <a16:creationId xmlns:a16="http://schemas.microsoft.com/office/drawing/2014/main" id="{AFD8BB9A-63B1-4D95-B56B-0E9936E139A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61662" y="3291005"/>
            <a:ext cx="914400" cy="914400"/>
          </a:xfrm>
          <a:prstGeom prst="rect">
            <a:avLst/>
          </a:prstGeom>
        </p:spPr>
      </p:pic>
    </p:spTree>
    <p:extLst>
      <p:ext uri="{BB962C8B-B14F-4D97-AF65-F5344CB8AC3E}">
        <p14:creationId xmlns:p14="http://schemas.microsoft.com/office/powerpoint/2010/main" val="792545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1">
            <a:extLst>
              <a:ext uri="{FF2B5EF4-FFF2-40B4-BE49-F238E27FC236}">
                <a16:creationId xmlns:a16="http://schemas.microsoft.com/office/drawing/2014/main" id="{4C2C3528-15B3-45A3-A106-53269410893E}"/>
              </a:ext>
            </a:extLst>
          </p:cNvPr>
          <p:cNvSpPr/>
          <p:nvPr/>
        </p:nvSpPr>
        <p:spPr>
          <a:xfrm>
            <a:off x="1626651" y="1755438"/>
            <a:ext cx="8790347" cy="4778712"/>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Covid-19 Recovery</a:t>
            </a:r>
          </a:p>
        </p:txBody>
      </p:sp>
      <p:sp>
        <p:nvSpPr>
          <p:cNvPr id="9" name="Content Placeholder 2"/>
          <p:cNvSpPr txBox="1">
            <a:spLocks/>
          </p:cNvSpPr>
          <p:nvPr/>
        </p:nvSpPr>
        <p:spPr>
          <a:xfrm>
            <a:off x="108077" y="999627"/>
            <a:ext cx="10915523" cy="5659589"/>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742950" lvl="1" indent="-285750" algn="l" fontAlgn="base">
              <a:lnSpc>
                <a:spcPct val="100000"/>
              </a:lnSpc>
              <a:spcBef>
                <a:spcPts val="0"/>
              </a:spcBef>
              <a:spcAft>
                <a:spcPts val="0"/>
              </a:spcAft>
              <a:buFont typeface="Arial" panose="020B0604020202020204" pitchFamily="34" charset="0"/>
              <a:buChar char="•"/>
            </a:pPr>
            <a:endParaRPr lang="en-US" sz="1800">
              <a:cs typeface="Arial" panose="020B0604020202020204" pitchFamily="34" charset="0"/>
            </a:endParaRPr>
          </a:p>
          <a:p>
            <a:pPr algn="l" fontAlgn="base">
              <a:lnSpc>
                <a:spcPct val="100000"/>
              </a:lnSpc>
              <a:spcBef>
                <a:spcPts val="0"/>
              </a:spcBef>
              <a:spcAft>
                <a:spcPts val="0"/>
              </a:spcAft>
            </a:pPr>
            <a:endParaRPr lang="en-US" sz="1800" b="0">
              <a:cs typeface="Arial" panose="020B0604020202020204" pitchFamily="34" charset="0"/>
            </a:endParaRPr>
          </a:p>
          <a:p>
            <a:pPr algn="l" fontAlgn="base">
              <a:lnSpc>
                <a:spcPct val="100000"/>
              </a:lnSpc>
              <a:spcBef>
                <a:spcPts val="0"/>
              </a:spcBef>
              <a:spcAft>
                <a:spcPts val="0"/>
              </a:spcAft>
            </a:pPr>
            <a:r>
              <a:rPr lang="en-US" sz="1800" b="0"/>
              <a:t> </a:t>
            </a:r>
            <a:r>
              <a:rPr lang="en-US" sz="1800" b="0">
                <a:cs typeface="Arial" panose="020B0604020202020204" pitchFamily="34" charset="0"/>
              </a:rPr>
              <a:t> </a:t>
            </a:r>
          </a:p>
          <a:p>
            <a:pPr lvl="0" algn="l">
              <a:defRPr/>
            </a:pPr>
            <a:endParaRPr kumimoji="0" lang="en-GB" sz="18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a:pPr>
            <a:endParaRPr kumimoji="0" lang="en-GB" sz="1800" b="1"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19C7D-48F7-4E51-968F-42C86CD17AE3}"/>
              </a:ext>
            </a:extLst>
          </p:cNvPr>
          <p:cNvSpPr txBox="1"/>
          <p:nvPr/>
        </p:nvSpPr>
        <p:spPr>
          <a:xfrm>
            <a:off x="108077" y="1090127"/>
            <a:ext cx="12012026" cy="369332"/>
          </a:xfrm>
          <a:prstGeom prst="rect">
            <a:avLst/>
          </a:prstGeom>
          <a:noFill/>
        </p:spPr>
        <p:txBody>
          <a:bodyPr wrap="square" rtlCol="0">
            <a:spAutoFit/>
          </a:bodyPr>
          <a:lstStyle/>
          <a:p>
            <a:endParaRPr lang="en-GB" b="1" u="sng">
              <a:cs typeface="Arial" panose="020B0604020202020204" pitchFamily="34" charset="0"/>
            </a:endParaRPr>
          </a:p>
        </p:txBody>
      </p:sp>
      <p:sp>
        <p:nvSpPr>
          <p:cNvPr id="12" name="Arrow: Pentagon 30">
            <a:extLst>
              <a:ext uri="{FF2B5EF4-FFF2-40B4-BE49-F238E27FC236}">
                <a16:creationId xmlns:a16="http://schemas.microsoft.com/office/drawing/2014/main" id="{7525A3C5-C5E1-4316-9DA2-5AC1C3D525F4}"/>
              </a:ext>
            </a:extLst>
          </p:cNvPr>
          <p:cNvSpPr/>
          <p:nvPr/>
        </p:nvSpPr>
        <p:spPr>
          <a:xfrm rot="5400000">
            <a:off x="5725271" y="-2807047"/>
            <a:ext cx="724156" cy="8798998"/>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atin typeface="Arial" panose="020B0604020202020204" pitchFamily="34" charset="0"/>
                <a:ea typeface="Calibri" panose="020F0502020204030204" pitchFamily="34" charset="0"/>
              </a:rPr>
              <a:t>Ealy years e</a:t>
            </a:r>
            <a:r>
              <a:rPr lang="en-US" sz="1800">
                <a:effectLst/>
                <a:latin typeface="Arial" panose="020B0604020202020204" pitchFamily="34" charset="0"/>
                <a:ea typeface="Calibri" panose="020F0502020204030204" pitchFamily="34" charset="0"/>
              </a:rPr>
              <a:t>ducational recovery from Covid-19 </a:t>
            </a:r>
            <a:r>
              <a:rPr lang="en-GB" u="sng"/>
              <a:t> </a:t>
            </a:r>
          </a:p>
        </p:txBody>
      </p:sp>
      <p:sp>
        <p:nvSpPr>
          <p:cNvPr id="14" name="Rectangle: Rounded Corners 3">
            <a:extLst>
              <a:ext uri="{FF2B5EF4-FFF2-40B4-BE49-F238E27FC236}">
                <a16:creationId xmlns:a16="http://schemas.microsoft.com/office/drawing/2014/main" id="{4F1E08B8-24C6-40D7-BDF6-94AD8740B4E6}"/>
              </a:ext>
            </a:extLst>
          </p:cNvPr>
          <p:cNvSpPr/>
          <p:nvPr/>
        </p:nvSpPr>
        <p:spPr>
          <a:xfrm>
            <a:off x="1923268" y="2210881"/>
            <a:ext cx="8332481"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rPr>
              <a:t>So far, Government has committed £180m to education recovery in the Early Years, this includes £153m of funding for high quality professional development for early years practitioners.</a:t>
            </a:r>
          </a:p>
        </p:txBody>
      </p:sp>
      <p:sp>
        <p:nvSpPr>
          <p:cNvPr id="15" name="Rectangle: Rounded Corners 3">
            <a:extLst>
              <a:ext uri="{FF2B5EF4-FFF2-40B4-BE49-F238E27FC236}">
                <a16:creationId xmlns:a16="http://schemas.microsoft.com/office/drawing/2014/main" id="{E9762B2A-DB80-4C7D-B2FB-D7C89BF7753C}"/>
              </a:ext>
            </a:extLst>
          </p:cNvPr>
          <p:cNvSpPr/>
          <p:nvPr/>
        </p:nvSpPr>
        <p:spPr>
          <a:xfrm>
            <a:off x="1923268" y="3365879"/>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7913"/>
            <a:r>
              <a:rPr lang="en-GB" sz="1400" b="1">
                <a:solidFill>
                  <a:schemeClr val="bg1"/>
                </a:solidFill>
                <a:latin typeface="Arial" panose="020B0604020202020204" pitchFamily="34" charset="0"/>
                <a:cs typeface="Arial" panose="020B0604020202020204" pitchFamily="34" charset="0"/>
              </a:rPr>
              <a:t>These proposals build on our EYFS reforms to accelerate and embed real change for young children, which is more important than ever in light of the pandemic</a:t>
            </a:r>
          </a:p>
        </p:txBody>
      </p:sp>
      <p:sp>
        <p:nvSpPr>
          <p:cNvPr id="16" name="Rectangle: Rounded Corners 3">
            <a:extLst>
              <a:ext uri="{FF2B5EF4-FFF2-40B4-BE49-F238E27FC236}">
                <a16:creationId xmlns:a16="http://schemas.microsoft.com/office/drawing/2014/main" id="{0702BF3D-593E-4636-A60C-23D7ECF49CDE}"/>
              </a:ext>
            </a:extLst>
          </p:cNvPr>
          <p:cNvSpPr/>
          <p:nvPr/>
        </p:nvSpPr>
        <p:spPr>
          <a:xfrm>
            <a:off x="1857745" y="4599950"/>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77913"/>
            <a:r>
              <a:rPr lang="en-GB" sz="1400" b="1">
                <a:solidFill>
                  <a:schemeClr val="bg1"/>
                </a:solidFill>
                <a:latin typeface="Arial" panose="020B0604020202020204" pitchFamily="34" charset="0"/>
                <a:cs typeface="Arial" panose="020B0604020202020204" pitchFamily="34" charset="0"/>
              </a:rPr>
              <a:t>An investment of £17m for the Nuffield Early Language programme for children in reception and £10m for the second phase of the Professional Development Programme </a:t>
            </a:r>
          </a:p>
        </p:txBody>
      </p:sp>
      <p:pic>
        <p:nvPicPr>
          <p:cNvPr id="17" name="Graphic 7" descr="Megaphone">
            <a:extLst>
              <a:ext uri="{FF2B5EF4-FFF2-40B4-BE49-F238E27FC236}">
                <a16:creationId xmlns:a16="http://schemas.microsoft.com/office/drawing/2014/main" id="{A2CD8B54-E3BC-488B-8BC0-EB6E0C5633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1662" y="2199777"/>
            <a:ext cx="914400" cy="914400"/>
          </a:xfrm>
          <a:prstGeom prst="rect">
            <a:avLst/>
          </a:prstGeom>
        </p:spPr>
      </p:pic>
      <p:pic>
        <p:nvPicPr>
          <p:cNvPr id="21" name="Graphic 20" descr="Children">
            <a:extLst>
              <a:ext uri="{FF2B5EF4-FFF2-40B4-BE49-F238E27FC236}">
                <a16:creationId xmlns:a16="http://schemas.microsoft.com/office/drawing/2014/main" id="{18F65675-AAF7-4600-9FCD-F09269796D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0800000" flipV="1">
            <a:off x="2518862" y="3469097"/>
            <a:ext cx="472264" cy="502892"/>
          </a:xfrm>
          <a:prstGeom prst="rect">
            <a:avLst/>
          </a:prstGeom>
        </p:spPr>
      </p:pic>
      <p:pic>
        <p:nvPicPr>
          <p:cNvPr id="22" name="Graphic 21" descr="Open hand">
            <a:extLst>
              <a:ext uri="{FF2B5EF4-FFF2-40B4-BE49-F238E27FC236}">
                <a16:creationId xmlns:a16="http://schemas.microsoft.com/office/drawing/2014/main" id="{2B67B0F5-26DA-4A79-A488-74FA9FCAB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139219" y="3615050"/>
            <a:ext cx="851907" cy="851907"/>
          </a:xfrm>
          <a:prstGeom prst="rect">
            <a:avLst/>
          </a:prstGeom>
        </p:spPr>
      </p:pic>
      <p:pic>
        <p:nvPicPr>
          <p:cNvPr id="23" name="Graphic 7" descr="Megaphone">
            <a:extLst>
              <a:ext uri="{FF2B5EF4-FFF2-40B4-BE49-F238E27FC236}">
                <a16:creationId xmlns:a16="http://schemas.microsoft.com/office/drawing/2014/main" id="{4DC27451-FE2A-462D-B58F-E47F029EAE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7972" y="4554699"/>
            <a:ext cx="914400" cy="914400"/>
          </a:xfrm>
          <a:prstGeom prst="rect">
            <a:avLst/>
          </a:prstGeom>
        </p:spPr>
      </p:pic>
    </p:spTree>
    <p:extLst>
      <p:ext uri="{BB962C8B-B14F-4D97-AF65-F5344CB8AC3E}">
        <p14:creationId xmlns:p14="http://schemas.microsoft.com/office/powerpoint/2010/main" val="2258388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31">
            <a:extLst>
              <a:ext uri="{FF2B5EF4-FFF2-40B4-BE49-F238E27FC236}">
                <a16:creationId xmlns:a16="http://schemas.microsoft.com/office/drawing/2014/main" id="{4C2C3528-15B3-45A3-A106-53269410893E}"/>
              </a:ext>
            </a:extLst>
          </p:cNvPr>
          <p:cNvSpPr/>
          <p:nvPr/>
        </p:nvSpPr>
        <p:spPr>
          <a:xfrm>
            <a:off x="1563287" y="1304660"/>
            <a:ext cx="8790347" cy="5354556"/>
          </a:xfrm>
          <a:prstGeom prst="roundRect">
            <a:avLst>
              <a:gd name="adj" fmla="val 6881"/>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b="1"/>
          </a:p>
        </p:txBody>
      </p:sp>
      <p:pic>
        <p:nvPicPr>
          <p:cNvPr id="60" name="Picture 5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7179" y="92493"/>
            <a:ext cx="1445325" cy="850760"/>
          </a:xfrm>
          <a:prstGeom prst="rect">
            <a:avLst/>
          </a:prstGeom>
        </p:spPr>
      </p:pic>
      <p:sp>
        <p:nvSpPr>
          <p:cNvPr id="67" name="TextBox 66"/>
          <p:cNvSpPr txBox="1"/>
          <p:nvPr/>
        </p:nvSpPr>
        <p:spPr>
          <a:xfrm>
            <a:off x="320740" y="148867"/>
            <a:ext cx="11825672" cy="584775"/>
          </a:xfrm>
          <a:prstGeom prst="rect">
            <a:avLst/>
          </a:prstGeom>
          <a:noFill/>
        </p:spPr>
        <p:txBody>
          <a:bodyPr wrap="square" rtlCol="0">
            <a:spAutoFit/>
          </a:bodyPr>
          <a:lstStyle/>
          <a:p>
            <a:r>
              <a:rPr lang="en-GB" sz="3200" b="1">
                <a:solidFill>
                  <a:srgbClr val="002060"/>
                </a:solidFill>
                <a:latin typeface="Arial" panose="020B0604020202020204" pitchFamily="34" charset="0"/>
                <a:cs typeface="Arial" panose="020B0604020202020204" pitchFamily="34" charset="0"/>
              </a:rPr>
              <a:t>Covid-19 Recovery</a:t>
            </a:r>
          </a:p>
        </p:txBody>
      </p:sp>
      <p:sp>
        <p:nvSpPr>
          <p:cNvPr id="9" name="Content Placeholder 2"/>
          <p:cNvSpPr txBox="1">
            <a:spLocks/>
          </p:cNvSpPr>
          <p:nvPr/>
        </p:nvSpPr>
        <p:spPr>
          <a:xfrm>
            <a:off x="108077" y="999627"/>
            <a:ext cx="10915523" cy="5659589"/>
          </a:xfrm>
          <a:prstGeom prst="rect">
            <a:avLst/>
          </a:prstGeom>
        </p:spPr>
        <p:txBody>
          <a:bodyPr vert="horz" lIns="91440" tIns="45720" rIns="91440" bIns="45720" rtlCol="0" anchor="ctr">
            <a:noAutofit/>
          </a:bodyPr>
          <a:lstStyle>
            <a:lvl1pPr marL="0" marR="0" indent="0" algn="ctr"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sz="2400" b="1" kern="1200">
                <a:solidFill>
                  <a:schemeClr val="tx1"/>
                </a:solidFill>
                <a:latin typeface="+mn-lt"/>
                <a:ea typeface="+mn-ea"/>
                <a:cs typeface="+mn-cs"/>
              </a:defRPr>
            </a:lvl1pPr>
            <a:lvl2pPr marL="4572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2000" kern="1200">
                <a:solidFill>
                  <a:schemeClr val="tx1"/>
                </a:solidFill>
                <a:latin typeface="+mn-lt"/>
                <a:ea typeface="+mn-ea"/>
                <a:cs typeface="+mn-cs"/>
              </a:defRPr>
            </a:lvl2pPr>
            <a:lvl3pPr marL="9144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800" kern="1200">
                <a:solidFill>
                  <a:schemeClr val="tx1"/>
                </a:solidFill>
                <a:latin typeface="+mn-lt"/>
                <a:ea typeface="+mn-ea"/>
                <a:cs typeface="+mn-cs"/>
              </a:defRPr>
            </a:lvl3pPr>
            <a:lvl4pPr marL="13716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4pPr>
            <a:lvl5pPr marL="1828800" marR="0" indent="0" algn="ctr" defTabSz="914400" rtl="0" eaLnBrk="1" fontAlgn="auto" latinLnBrk="0" hangingPunct="1">
              <a:lnSpc>
                <a:spcPct val="90000"/>
              </a:lnSpc>
              <a:spcBef>
                <a:spcPts val="500"/>
              </a:spcBef>
              <a:spcAft>
                <a:spcPts val="600"/>
              </a:spcAft>
              <a:buClr>
                <a:srgbClr val="1F497D"/>
              </a:buClr>
              <a:buSzTx/>
              <a:buFont typeface="Arial" panose="020B0604020202020204" pitchFamily="34" charset="0"/>
              <a:buNone/>
              <a:tabLst/>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285750" indent="-285750" algn="l" fontAlgn="base">
              <a:lnSpc>
                <a:spcPct val="100000"/>
              </a:lnSpc>
              <a:spcBef>
                <a:spcPts val="0"/>
              </a:spcBef>
              <a:spcAft>
                <a:spcPts val="0"/>
              </a:spcAft>
              <a:buFont typeface="Arial" panose="020B0604020202020204" pitchFamily="34" charset="0"/>
              <a:buChar char="•"/>
            </a:pPr>
            <a:endParaRPr lang="en-GB" sz="1800">
              <a:cs typeface="Arial" panose="020B0604020202020204" pitchFamily="34" charset="0"/>
            </a:endParaRPr>
          </a:p>
          <a:p>
            <a:pPr marL="742950" lvl="1" indent="-285750" algn="l" fontAlgn="base">
              <a:lnSpc>
                <a:spcPct val="100000"/>
              </a:lnSpc>
              <a:spcBef>
                <a:spcPts val="0"/>
              </a:spcBef>
              <a:spcAft>
                <a:spcPts val="0"/>
              </a:spcAft>
              <a:buFont typeface="Arial" panose="020B0604020202020204" pitchFamily="34" charset="0"/>
              <a:buChar char="•"/>
            </a:pPr>
            <a:endParaRPr lang="en-US" sz="1800">
              <a:cs typeface="Arial" panose="020B0604020202020204" pitchFamily="34" charset="0"/>
            </a:endParaRPr>
          </a:p>
          <a:p>
            <a:pPr algn="l" fontAlgn="base">
              <a:lnSpc>
                <a:spcPct val="100000"/>
              </a:lnSpc>
              <a:spcBef>
                <a:spcPts val="0"/>
              </a:spcBef>
              <a:spcAft>
                <a:spcPts val="0"/>
              </a:spcAft>
            </a:pPr>
            <a:endParaRPr lang="en-US" sz="1800" b="0">
              <a:cs typeface="Arial" panose="020B0604020202020204" pitchFamily="34" charset="0"/>
            </a:endParaRPr>
          </a:p>
          <a:p>
            <a:pPr algn="l" fontAlgn="base">
              <a:lnSpc>
                <a:spcPct val="100000"/>
              </a:lnSpc>
              <a:spcBef>
                <a:spcPts val="0"/>
              </a:spcBef>
              <a:spcAft>
                <a:spcPts val="0"/>
              </a:spcAft>
            </a:pPr>
            <a:r>
              <a:rPr lang="en-US" sz="1800" b="0"/>
              <a:t> </a:t>
            </a:r>
            <a:r>
              <a:rPr lang="en-US" sz="1800" b="0">
                <a:cs typeface="Arial" panose="020B0604020202020204" pitchFamily="34" charset="0"/>
              </a:rPr>
              <a:t> </a:t>
            </a:r>
          </a:p>
          <a:p>
            <a:pPr lvl="0" algn="l">
              <a:defRPr/>
            </a:pPr>
            <a:endParaRPr kumimoji="0" lang="en-GB" sz="1800" b="0" i="0" u="none" strike="noStrike" kern="1200" cap="none" spc="0" normalizeH="0" baseline="0" noProof="0">
              <a:ln>
                <a:noFill/>
              </a:ln>
              <a:solidFill>
                <a:sysClr val="windowText" lastClr="000000"/>
              </a:solidFill>
              <a:effectLst/>
              <a:uLnTx/>
              <a:uFillTx/>
              <a:ea typeface="+mn-ea"/>
              <a:cs typeface="+mn-cs"/>
            </a:endParaRPr>
          </a:p>
          <a:p>
            <a:pPr marL="0" marR="0" lvl="0" indent="0" algn="l" defTabSz="914400" rtl="0" eaLnBrk="1" fontAlgn="auto" latinLnBrk="0" hangingPunct="1">
              <a:lnSpc>
                <a:spcPct val="90000"/>
              </a:lnSpc>
              <a:spcBef>
                <a:spcPts val="1000"/>
              </a:spcBef>
              <a:spcAft>
                <a:spcPts val="600"/>
              </a:spcAft>
              <a:buClr>
                <a:srgbClr val="1F497D"/>
              </a:buClr>
              <a:buSzTx/>
              <a:buFont typeface="Arial" panose="020B0604020202020204" pitchFamily="34" charset="0"/>
              <a:buNone/>
              <a:tabLst/>
              <a:defRPr/>
            </a:pPr>
            <a:endParaRPr kumimoji="0" lang="en-GB" sz="1800" b="1" i="0" u="none" strike="noStrike" kern="1200" cap="none" spc="0" normalizeH="0" baseline="0" noProof="0">
              <a:ln>
                <a:noFill/>
              </a:ln>
              <a:solidFill>
                <a:sysClr val="windowText" lastClr="000000"/>
              </a:solidFill>
              <a:effectLst/>
              <a:uLnTx/>
              <a:uFillTx/>
              <a:ea typeface="+mn-ea"/>
              <a:cs typeface="+mn-cs"/>
            </a:endParaRPr>
          </a:p>
        </p:txBody>
      </p:sp>
      <p:pic>
        <p:nvPicPr>
          <p:cNvPr id="10" name="Picture 9">
            <a:extLst>
              <a:ext uri="{FF2B5EF4-FFF2-40B4-BE49-F238E27FC236}">
                <a16:creationId xmlns:a16="http://schemas.microsoft.com/office/drawing/2014/main" id="{0BEF1556-8DF0-49DB-BE7D-6C014D3C79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78789" y="100171"/>
            <a:ext cx="1041314" cy="611605"/>
          </a:xfrm>
          <a:prstGeom prst="rect">
            <a:avLst/>
          </a:prstGeom>
        </p:spPr>
      </p:pic>
      <p:cxnSp>
        <p:nvCxnSpPr>
          <p:cNvPr id="11" name="Straight Connector 10">
            <a:extLst>
              <a:ext uri="{FF2B5EF4-FFF2-40B4-BE49-F238E27FC236}">
                <a16:creationId xmlns:a16="http://schemas.microsoft.com/office/drawing/2014/main" id="{55302AD2-F508-4413-AE83-1239A8DD1703}"/>
              </a:ext>
            </a:extLst>
          </p:cNvPr>
          <p:cNvCxnSpPr>
            <a:cxnSpLocks/>
          </p:cNvCxnSpPr>
          <p:nvPr/>
        </p:nvCxnSpPr>
        <p:spPr>
          <a:xfrm>
            <a:off x="324757" y="911884"/>
            <a:ext cx="11542486" cy="0"/>
          </a:xfrm>
          <a:prstGeom prst="line">
            <a:avLst/>
          </a:prstGeom>
          <a:ln w="254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19C7D-48F7-4E51-968F-42C86CD17AE3}"/>
              </a:ext>
            </a:extLst>
          </p:cNvPr>
          <p:cNvSpPr txBox="1"/>
          <p:nvPr/>
        </p:nvSpPr>
        <p:spPr>
          <a:xfrm>
            <a:off x="108077" y="1050998"/>
            <a:ext cx="12012026" cy="369332"/>
          </a:xfrm>
          <a:prstGeom prst="rect">
            <a:avLst/>
          </a:prstGeom>
          <a:noFill/>
        </p:spPr>
        <p:txBody>
          <a:bodyPr wrap="square" rtlCol="0">
            <a:spAutoFit/>
          </a:bodyPr>
          <a:lstStyle/>
          <a:p>
            <a:endParaRPr lang="en-GB" b="1" u="sng">
              <a:cs typeface="Arial" panose="020B0604020202020204" pitchFamily="34" charset="0"/>
            </a:endParaRPr>
          </a:p>
        </p:txBody>
      </p:sp>
      <p:sp>
        <p:nvSpPr>
          <p:cNvPr id="12" name="Arrow: Pentagon 30">
            <a:extLst>
              <a:ext uri="{FF2B5EF4-FFF2-40B4-BE49-F238E27FC236}">
                <a16:creationId xmlns:a16="http://schemas.microsoft.com/office/drawing/2014/main" id="{7525A3C5-C5E1-4316-9DA2-5AC1C3D525F4}"/>
              </a:ext>
            </a:extLst>
          </p:cNvPr>
          <p:cNvSpPr/>
          <p:nvPr/>
        </p:nvSpPr>
        <p:spPr>
          <a:xfrm rot="5400000">
            <a:off x="5592057" y="-3262793"/>
            <a:ext cx="724156" cy="8798998"/>
          </a:xfrm>
          <a:prstGeom prst="homePlate">
            <a:avLst>
              <a:gd name="adj" fmla="val 25128"/>
            </a:avLst>
          </a:prstGeom>
          <a:solidFill>
            <a:schemeClr val="accent4"/>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a:latin typeface="Arial" panose="020B0604020202020204" pitchFamily="34" charset="0"/>
                <a:ea typeface="Calibri" panose="020F0502020204030204" pitchFamily="34" charset="0"/>
              </a:rPr>
              <a:t>Ealy years e</a:t>
            </a:r>
            <a:r>
              <a:rPr lang="en-US" sz="1800">
                <a:effectLst/>
                <a:latin typeface="Arial" panose="020B0604020202020204" pitchFamily="34" charset="0"/>
                <a:ea typeface="Calibri" panose="020F0502020204030204" pitchFamily="34" charset="0"/>
              </a:rPr>
              <a:t>ducational recovery from Covid-19 </a:t>
            </a:r>
            <a:r>
              <a:rPr lang="en-GB" u="sng"/>
              <a:t> </a:t>
            </a:r>
          </a:p>
        </p:txBody>
      </p:sp>
      <p:sp>
        <p:nvSpPr>
          <p:cNvPr id="14" name="Rectangle: Rounded Corners 3">
            <a:extLst>
              <a:ext uri="{FF2B5EF4-FFF2-40B4-BE49-F238E27FC236}">
                <a16:creationId xmlns:a16="http://schemas.microsoft.com/office/drawing/2014/main" id="{4F1E08B8-24C6-40D7-BDF6-94AD8740B4E6}"/>
              </a:ext>
            </a:extLst>
          </p:cNvPr>
          <p:cNvSpPr/>
          <p:nvPr/>
        </p:nvSpPr>
        <p:spPr>
          <a:xfrm>
            <a:off x="1787894" y="2263493"/>
            <a:ext cx="8332481"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Delivering a </a:t>
            </a:r>
            <a:r>
              <a:rPr lang="en-GB" sz="1400" b="1">
                <a:latin typeface="Arial" panose="020B0604020202020204" pitchFamily="34" charset="0"/>
                <a:cs typeface="Arial" panose="020B0604020202020204" pitchFamily="34" charset="0"/>
              </a:rPr>
              <a:t>universal training offer together with targeted support to both leaders and practitioners</a:t>
            </a:r>
            <a:r>
              <a:rPr lang="en-GB" sz="1400">
                <a:latin typeface="Arial" panose="020B0604020202020204" pitchFamily="34" charset="0"/>
                <a:cs typeface="Arial" panose="020B0604020202020204" pitchFamily="34" charset="0"/>
              </a:rPr>
              <a:t> to create a more sustainable, self-supporting system;</a:t>
            </a:r>
          </a:p>
        </p:txBody>
      </p:sp>
      <p:sp>
        <p:nvSpPr>
          <p:cNvPr id="15" name="Rectangle: Rounded Corners 3">
            <a:extLst>
              <a:ext uri="{FF2B5EF4-FFF2-40B4-BE49-F238E27FC236}">
                <a16:creationId xmlns:a16="http://schemas.microsoft.com/office/drawing/2014/main" id="{E9762B2A-DB80-4C7D-B2FB-D7C89BF7753C}"/>
              </a:ext>
            </a:extLst>
          </p:cNvPr>
          <p:cNvSpPr/>
          <p:nvPr/>
        </p:nvSpPr>
        <p:spPr>
          <a:xfrm>
            <a:off x="1787893" y="3284925"/>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40000" indent="-285750">
              <a:buFont typeface="Courier New" panose="02070309020205020404" pitchFamily="49" charset="0"/>
              <a:buChar char="o"/>
            </a:pPr>
            <a:r>
              <a:rPr lang="en-GB" sz="1400" b="1">
                <a:latin typeface="Arial" panose="020B0604020202020204" pitchFamily="34" charset="0"/>
                <a:cs typeface="Arial" panose="020B0604020202020204" pitchFamily="34" charset="0"/>
              </a:rPr>
              <a:t>Strengthening specialist expertise in the sector</a:t>
            </a:r>
            <a:r>
              <a:rPr lang="en-GB" sz="1400">
                <a:latin typeface="Arial" panose="020B0604020202020204" pitchFamily="34" charset="0"/>
                <a:cs typeface="Arial" panose="020B0604020202020204" pitchFamily="34" charset="0"/>
              </a:rPr>
              <a:t> by boosting practitioners’ skills to develop children’s early language and maths, personal and social development, and to better support children with special educational needs;</a:t>
            </a:r>
          </a:p>
        </p:txBody>
      </p:sp>
      <p:sp>
        <p:nvSpPr>
          <p:cNvPr id="16" name="Rectangle: Rounded Corners 3">
            <a:extLst>
              <a:ext uri="{FF2B5EF4-FFF2-40B4-BE49-F238E27FC236}">
                <a16:creationId xmlns:a16="http://schemas.microsoft.com/office/drawing/2014/main" id="{0702BF3D-593E-4636-A60C-23D7ECF49CDE}"/>
              </a:ext>
            </a:extLst>
          </p:cNvPr>
          <p:cNvSpPr/>
          <p:nvPr/>
        </p:nvSpPr>
        <p:spPr>
          <a:xfrm>
            <a:off x="1787894" y="4361686"/>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39750" indent="-285750">
              <a:buFont typeface="Courier New" panose="02070309020205020404" pitchFamily="49" charset="0"/>
              <a:buChar char="o"/>
            </a:pPr>
            <a:r>
              <a:rPr lang="en-GB" sz="1400">
                <a:solidFill>
                  <a:schemeClr val="bg1"/>
                </a:solidFill>
                <a:effectLst/>
                <a:latin typeface="Arial"/>
                <a:ea typeface="Arial" panose="020B0604020202020204" pitchFamily="34" charset="0"/>
                <a:cs typeface="Arial"/>
              </a:rPr>
              <a:t>Improve the capacity of the early years workforce to support children with </a:t>
            </a:r>
            <a:r>
              <a:rPr lang="en-GB" sz="1400" b="1">
                <a:solidFill>
                  <a:schemeClr val="bg1"/>
                </a:solidFill>
                <a:effectLst/>
                <a:latin typeface="Arial"/>
                <a:ea typeface="Arial" panose="020B0604020202020204" pitchFamily="34" charset="0"/>
                <a:cs typeface="Arial"/>
              </a:rPr>
              <a:t>special educational needs</a:t>
            </a:r>
            <a:endParaRPr lang="en-GB" sz="1400" b="1">
              <a:solidFill>
                <a:schemeClr val="bg1"/>
              </a:solidFill>
              <a:latin typeface="Arial"/>
              <a:cs typeface="Arial"/>
            </a:endParaRPr>
          </a:p>
        </p:txBody>
      </p:sp>
      <p:sp>
        <p:nvSpPr>
          <p:cNvPr id="2" name="TextBox 1">
            <a:extLst>
              <a:ext uri="{FF2B5EF4-FFF2-40B4-BE49-F238E27FC236}">
                <a16:creationId xmlns:a16="http://schemas.microsoft.com/office/drawing/2014/main" id="{9D6965C5-96E7-42DC-848F-DCBC15680639}"/>
              </a:ext>
            </a:extLst>
          </p:cNvPr>
          <p:cNvSpPr txBox="1"/>
          <p:nvPr/>
        </p:nvSpPr>
        <p:spPr>
          <a:xfrm>
            <a:off x="1857744" y="1587492"/>
            <a:ext cx="8399438" cy="646331"/>
          </a:xfrm>
          <a:prstGeom prst="rect">
            <a:avLst/>
          </a:prstGeom>
          <a:noFill/>
        </p:spPr>
        <p:txBody>
          <a:bodyPr wrap="square" lIns="91440" tIns="45720" rIns="91440" bIns="45720" rtlCol="0" anchor="t">
            <a:spAutoFit/>
          </a:bodyPr>
          <a:lstStyle/>
          <a:p>
            <a:r>
              <a:rPr lang="en-GB" b="1">
                <a:solidFill>
                  <a:schemeClr val="accent1">
                    <a:lumMod val="50000"/>
                  </a:schemeClr>
                </a:solidFill>
              </a:rPr>
              <a:t>We will enable settings to deliver high quality </a:t>
            </a:r>
            <a:r>
              <a:rPr lang="en-GB" b="1">
                <a:solidFill>
                  <a:srgbClr val="002060"/>
                </a:solidFill>
              </a:rPr>
              <a:t>education</a:t>
            </a:r>
            <a:r>
              <a:rPr lang="en-GB" b="1">
                <a:solidFill>
                  <a:schemeClr val="accent1">
                    <a:lumMod val="50000"/>
                  </a:schemeClr>
                </a:solidFill>
              </a:rPr>
              <a:t> and address the impact of the pandemic on the youngest children with a focus on the most disadvantaged areas by:</a:t>
            </a:r>
          </a:p>
        </p:txBody>
      </p:sp>
      <p:sp>
        <p:nvSpPr>
          <p:cNvPr id="20" name="Rectangle: Rounded Corners 3">
            <a:extLst>
              <a:ext uri="{FF2B5EF4-FFF2-40B4-BE49-F238E27FC236}">
                <a16:creationId xmlns:a16="http://schemas.microsoft.com/office/drawing/2014/main" id="{1EA606A0-8ACB-4A9D-9E08-87446B9E7AEB}"/>
              </a:ext>
            </a:extLst>
          </p:cNvPr>
          <p:cNvSpPr/>
          <p:nvPr/>
        </p:nvSpPr>
        <p:spPr>
          <a:xfrm>
            <a:off x="1787892" y="5400362"/>
            <a:ext cx="8328157" cy="940993"/>
          </a:xfrm>
          <a:prstGeom prst="roundRect">
            <a:avLst/>
          </a:prstGeom>
          <a:solidFill>
            <a:srgbClr val="002060"/>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540000"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Training EY practitioners to </a:t>
            </a:r>
            <a:r>
              <a:rPr lang="en-GB" sz="1400" b="1">
                <a:latin typeface="Arial" panose="020B0604020202020204" pitchFamily="34" charset="0"/>
                <a:cs typeface="Arial" panose="020B0604020202020204" pitchFamily="34" charset="0"/>
              </a:rPr>
              <a:t>support parents with home learning</a:t>
            </a:r>
            <a:r>
              <a:rPr lang="en-GB" sz="1400">
                <a:latin typeface="Arial" panose="020B0604020202020204" pitchFamily="34" charset="0"/>
                <a:cs typeface="Arial" panose="020B0604020202020204" pitchFamily="34" charset="0"/>
              </a:rPr>
              <a:t>, which is one of the biggest drivers of early outcomes and also influences future school attainment. </a:t>
            </a:r>
          </a:p>
        </p:txBody>
      </p:sp>
    </p:spTree>
    <p:extLst>
      <p:ext uri="{BB962C8B-B14F-4D97-AF65-F5344CB8AC3E}">
        <p14:creationId xmlns:p14="http://schemas.microsoft.com/office/powerpoint/2010/main" val="31280570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Official Document" ma:contentTypeID="0x010100545E941595ED5448BA61900FDDAFF31300220E6ED4D859584CB086DC0D26B8325D" ma:contentTypeVersion="9" ma:contentTypeDescription="" ma:contentTypeScope="" ma:versionID="ba31d45ace3603be3d9591f51cb02c20">
  <xsd:schema xmlns:xsd="http://www.w3.org/2001/XMLSchema" xmlns:xs="http://www.w3.org/2001/XMLSchema" xmlns:p="http://schemas.microsoft.com/office/2006/metadata/properties" xmlns:ns2="4a77ed79-50c3-49f6-9fb6-59f28e576712" xmlns:ns3="8c566321-f672-4e06-a901-b5e72b4c4357" targetNamespace="http://schemas.microsoft.com/office/2006/metadata/properties" ma:root="true" ma:fieldsID="6870d55f5d0dff56363ff7f46ebc7146" ns2:_="" ns3:_="">
    <xsd:import namespace="4a77ed79-50c3-49f6-9fb6-59f28e576712"/>
    <xsd:import namespace="8c566321-f672-4e06-a901-b5e72b4c4357"/>
    <xsd:element name="properties">
      <xsd:complexType>
        <xsd:sequence>
          <xsd:element name="documentManagement">
            <xsd:complexType>
              <xsd:all>
                <xsd:element ref="ns2:TaxCatchAll" minOccurs="0"/>
                <xsd:element ref="ns2:TaxCatchAllLabel" minOccurs="0"/>
                <xsd:element ref="ns3:f6ec388a6d534bab86a259abd1bfa088" minOccurs="0"/>
                <xsd:element ref="ns3:p6919dbb65844893b164c5f63a6f0eeb" minOccurs="0"/>
                <xsd:element ref="ns3:c02f73938b5741d4934b358b31a1b80f" minOccurs="0"/>
                <xsd:element ref="ns3:i98b064926ea4fbe8f5b88c394ff652b"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77ed79-50c3-49f6-9fb6-59f28e576712"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5caa931f-9532-4ac8-a9a3-a358c80562fd}" ma:internalName="TaxCatchAll" ma:showField="CatchAllData" ma:web="4a77ed79-50c3-49f6-9fb6-59f28e576712">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5caa931f-9532-4ac8-a9a3-a358c80562fd}" ma:internalName="TaxCatchAllLabel" ma:readOnly="true" ma:showField="CatchAllDataLabel" ma:web="4a77ed79-50c3-49f6-9fb6-59f28e576712">
      <xsd:complexType>
        <xsd:complexContent>
          <xsd:extension base="dms:MultiChoiceLookup">
            <xsd:sequence>
              <xsd:element name="Value" type="dms:Lookup" maxOccurs="unbounded" minOccurs="0" nillable="true"/>
            </xsd:sequence>
          </xsd:extension>
        </xsd:complexContent>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c566321-f672-4e06-a901-b5e72b4c4357" elementFormDefault="qualified">
    <xsd:import namespace="http://schemas.microsoft.com/office/2006/documentManagement/types"/>
    <xsd:import namespace="http://schemas.microsoft.com/office/infopath/2007/PartnerControls"/>
    <xsd:element name="f6ec388a6d534bab86a259abd1bfa088" ma:index="10" ma:taxonomy="true" ma:internalName="f6ec388a6d534bab86a259abd1bfa088" ma:taxonomyFieldName="DfeOrganisationalUnit" ma:displayName="Organisational Unit" ma:default="2;#DfE|cc08a6d4-dfde-4d0f-bd85-069ebcef80d5" ma:fieldId="{f6ec388a-6d53-4bab-86a2-59abd1bfa088}" ma:sspId="ec07c698-60f5-424f-b9af-f4c59398b511" ma:termSetId="b3e263f6-0ab6-425a-b3de-0e67f2faf769" ma:anchorId="00000000-0000-0000-0000-000000000000" ma:open="false" ma:isKeyword="false">
      <xsd:complexType>
        <xsd:sequence>
          <xsd:element ref="pc:Terms" minOccurs="0" maxOccurs="1"/>
        </xsd:sequence>
      </xsd:complexType>
    </xsd:element>
    <xsd:element name="p6919dbb65844893b164c5f63a6f0eeb" ma:index="12" ma:taxonomy="true" ma:internalName="p6919dbb65844893b164c5f63a6f0eeb" ma:taxonomyFieldName="DfeOwner" ma:displayName="Owner" ma:readOnly="false" ma:default="3;#DfE|a484111e-5b24-4ad9-9778-c536c8c88985" ma:fieldId="{96919dbb-6584-4893-b164-c5f63a6f0eeb}" ma:sspId="ec07c698-60f5-424f-b9af-f4c59398b511" ma:termSetId="12161dbb-b36f-4439-aef1-21e7cc922807" ma:anchorId="00000000-0000-0000-0000-000000000000" ma:open="false" ma:isKeyword="false">
      <xsd:complexType>
        <xsd:sequence>
          <xsd:element ref="pc:Terms" minOccurs="0" maxOccurs="1"/>
        </xsd:sequence>
      </xsd:complexType>
    </xsd:element>
    <xsd:element name="c02f73938b5741d4934b358b31a1b80f" ma:index="14" ma:taxonomy="true" ma:internalName="c02f73938b5741d4934b358b31a1b80f" ma:taxonomyFieldName="DfeRights_x003a_ProtectiveMarking" ma:displayName="Rights: Protective Marking" ma:readOnly="false" ma:default="1;#Official|0884c477-2e62-47ea-b19c-5af6e91124c5" ma:fieldId="{c02f7393-8b57-41d4-934b-358b31a1b80f}" ma:sspId="ec07c698-60f5-424f-b9af-f4c59398b511" ma:termSetId="7870c18b-dc34-46a1-adf5-a571f0cac88b" ma:anchorId="00000000-0000-0000-0000-000000000000" ma:open="false" ma:isKeyword="false">
      <xsd:complexType>
        <xsd:sequence>
          <xsd:element ref="pc:Terms" minOccurs="0" maxOccurs="1"/>
        </xsd:sequence>
      </xsd:complexType>
    </xsd:element>
    <xsd:element name="i98b064926ea4fbe8f5b88c394ff652b" ma:index="16" nillable="true" ma:taxonomy="true" ma:internalName="i98b064926ea4fbe8f5b88c394ff652b" ma:taxonomyFieldName="DfeSubject" ma:displayName="Subject" ma:default="" ma:fieldId="{298b0649-26ea-4fbe-8f5b-88c394ff652b}" ma:taxonomyMulti="true" ma:sspId="ec07c698-60f5-424f-b9af-f4c59398b511" ma:termSetId="2f3a6c16-0983-4d36-8f82-2cb41f34c000"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ec07c698-60f5-424f-b9af-f4c59398b511" ContentTypeId="0x010100545E941595ED5448BA61900FDDAFF313" PreviousValue="false"/>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p:properties xmlns:p="http://schemas.microsoft.com/office/2006/metadata/properties" xmlns:xsi="http://www.w3.org/2001/XMLSchema-instance" xmlns:pc="http://schemas.microsoft.com/office/infopath/2007/PartnerControls">
  <documentManagement>
    <p6919dbb65844893b164c5f63a6f0eeb xmlns="8c566321-f672-4e06-a901-b5e72b4c4357">
      <Terms xmlns="http://schemas.microsoft.com/office/infopath/2007/PartnerControls">
        <TermInfo xmlns="http://schemas.microsoft.com/office/infopath/2007/PartnerControls">
          <TermName xmlns="http://schemas.microsoft.com/office/infopath/2007/PartnerControls">DfE</TermName>
          <TermId xmlns="http://schemas.microsoft.com/office/infopath/2007/PartnerControls">a484111e-5b24-4ad9-9778-c536c8c88985</TermId>
        </TermInfo>
      </Terms>
    </p6919dbb65844893b164c5f63a6f0eeb>
    <c02f73938b5741d4934b358b31a1b80f xmlns="8c566321-f672-4e06-a901-b5e72b4c4357">
      <Terms xmlns="http://schemas.microsoft.com/office/infopath/2007/PartnerControls">
        <TermInfo xmlns="http://schemas.microsoft.com/office/infopath/2007/PartnerControls">
          <TermName xmlns="http://schemas.microsoft.com/office/infopath/2007/PartnerControls">Official</TermName>
          <TermId xmlns="http://schemas.microsoft.com/office/infopath/2007/PartnerControls">0884c477-2e62-47ea-b19c-5af6e91124c5</TermId>
        </TermInfo>
      </Terms>
    </c02f73938b5741d4934b358b31a1b80f>
    <f6ec388a6d534bab86a259abd1bfa088 xmlns="8c566321-f672-4e06-a901-b5e72b4c4357">
      <Terms xmlns="http://schemas.microsoft.com/office/infopath/2007/PartnerControls">
        <TermInfo xmlns="http://schemas.microsoft.com/office/infopath/2007/PartnerControls">
          <TermName xmlns="http://schemas.microsoft.com/office/infopath/2007/PartnerControls">DfE</TermName>
          <TermId xmlns="http://schemas.microsoft.com/office/infopath/2007/PartnerControls">cc08a6d4-dfde-4d0f-bd85-069ebcef80d5</TermId>
        </TermInfo>
      </Terms>
    </f6ec388a6d534bab86a259abd1bfa088>
    <i98b064926ea4fbe8f5b88c394ff652b xmlns="8c566321-f672-4e06-a901-b5e72b4c4357">
      <Terms xmlns="http://schemas.microsoft.com/office/infopath/2007/PartnerControls"/>
    </i98b064926ea4fbe8f5b88c394ff652b>
    <TaxCatchAll xmlns="4a77ed79-50c3-49f6-9fb6-59f28e576712">
      <Value>3</Value>
      <Value>107</Value>
      <Value>1</Value>
      <Value>2</Value>
    </TaxCatchAll>
    <_dlc_DocId xmlns="4a77ed79-50c3-49f6-9fb6-59f28e576712">C2HUUFTHRAUH-1172105132-50766</_dlc_DocId>
    <_dlc_DocIdUrl xmlns="4a77ed79-50c3-49f6-9fb6-59f28e576712">
      <Url>https://educationgovuk.sharepoint.com/sites/ey/a/_layouts/15/DocIdRedir.aspx?ID=C2HUUFTHRAUH-1172105132-50766</Url>
      <Description>C2HUUFTHRAUH-1172105132-50766</Description>
    </_dlc_DocIdUrl>
  </documentManagement>
</p:properties>
</file>

<file path=customXml/itemProps1.xml><?xml version="1.0" encoding="utf-8"?>
<ds:datastoreItem xmlns:ds="http://schemas.openxmlformats.org/officeDocument/2006/customXml" ds:itemID="{6D2560B0-2D8C-44FA-AA17-9DA73017921B}">
  <ds:schemaRefs>
    <ds:schemaRef ds:uri="4a77ed79-50c3-49f6-9fb6-59f28e576712"/>
    <ds:schemaRef ds:uri="8c566321-f672-4e06-a901-b5e72b4c435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6CA9B6C-6067-442C-BE1B-DD4E758BD01F}">
  <ds:schemaRefs>
    <ds:schemaRef ds:uri="http://schemas.microsoft.com/sharepoint/v3/contenttype/forms"/>
  </ds:schemaRefs>
</ds:datastoreItem>
</file>

<file path=customXml/itemProps3.xml><?xml version="1.0" encoding="utf-8"?>
<ds:datastoreItem xmlns:ds="http://schemas.openxmlformats.org/officeDocument/2006/customXml" ds:itemID="{CB6DF40A-A860-46CF-96D7-75854C8D3EBC}">
  <ds:schemaRefs>
    <ds:schemaRef ds:uri="Microsoft.SharePoint.Taxonomy.ContentTypeSync"/>
  </ds:schemaRefs>
</ds:datastoreItem>
</file>

<file path=customXml/itemProps4.xml><?xml version="1.0" encoding="utf-8"?>
<ds:datastoreItem xmlns:ds="http://schemas.openxmlformats.org/officeDocument/2006/customXml" ds:itemID="{D2678F01-E3F3-4F1F-BCAF-FB5454CC95D6}">
  <ds:schemaRefs>
    <ds:schemaRef ds:uri="http://schemas.microsoft.com/sharepoint/events"/>
  </ds:schemaRefs>
</ds:datastoreItem>
</file>

<file path=customXml/itemProps5.xml><?xml version="1.0" encoding="utf-8"?>
<ds:datastoreItem xmlns:ds="http://schemas.openxmlformats.org/officeDocument/2006/customXml" ds:itemID="{D6EF6F07-E088-4CAF-BE80-049C1F004483}">
  <ds:schemaRefs>
    <ds:schemaRef ds:uri="4a77ed79-50c3-49f6-9fb6-59f28e576712"/>
    <ds:schemaRef ds:uri="8c566321-f672-4e06-a901-b5e72b4c435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57</TotalTime>
  <Words>1191</Words>
  <Application>Microsoft Office PowerPoint</Application>
  <PresentationFormat>Widescreen</PresentationFormat>
  <Paragraphs>146</Paragraphs>
  <Slides>13</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Courier New</vt:lpstr>
      <vt:lpstr>Symbol</vt:lpstr>
      <vt:lpstr>Office Theme</vt:lpstr>
      <vt:lpstr>PowerPoint Presentation</vt:lpstr>
      <vt:lpstr>Introduction and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181206_EYFS_Advisory_panel_SLIDES</dc:title>
  <dc:creator>ASHTON, Perry</dc:creator>
  <cp:lastModifiedBy>SPICK-FLETCHER, Emma</cp:lastModifiedBy>
  <cp:revision>3</cp:revision>
  <cp:lastPrinted>2018-07-25T13:58:06Z</cp:lastPrinted>
  <dcterms:modified xsi:type="dcterms:W3CDTF">2022-03-22T15:06:39Z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0x010100545E941595ED5448BA61900FDDAFF31300220E6ED4D859584CB086DC0D26B8325D</vt:lpwstr>
  </property>
  <property fmtid="{D5CDD505-2E9C-101B-9397-08002B2CF9AE}" pid="3" name="_dlc_DocIdItemGuid">
    <vt:lpwstr>34ee5386-d8ce-43a2-b008-d4c3127a5764</vt:lpwstr>
  </property>
  <property fmtid="{D5CDD505-2E9C-101B-9397-08002B2CF9AE}" pid="4" name="IWPOrganisationalUnit">
    <vt:lpwstr>107;#Early Years and Schools Strategy|6341f045-905d-44df-bd3e-138ef1c422b4</vt:lpwstr>
  </property>
  <property fmtid="{D5CDD505-2E9C-101B-9397-08002B2CF9AE}" pid="5" name="IWPOwner">
    <vt:lpwstr>3;#DfE|a484111e-5b24-4ad9-9778-c536c8c88985</vt:lpwstr>
  </property>
  <property fmtid="{D5CDD505-2E9C-101B-9397-08002B2CF9AE}" pid="6" name="IWPFunction">
    <vt:lpwstr/>
  </property>
  <property fmtid="{D5CDD505-2E9C-101B-9397-08002B2CF9AE}" pid="7" name="IWPSiteType">
    <vt:lpwstr/>
  </property>
  <property fmtid="{D5CDD505-2E9C-101B-9397-08002B2CF9AE}" pid="8" name="IWPRightsProtectiveMarking">
    <vt:lpwstr>1;#Official|0884c477-2e62-47ea-b19c-5af6e91124c5</vt:lpwstr>
  </property>
  <property fmtid="{D5CDD505-2E9C-101B-9397-08002B2CF9AE}" pid="9" name="IWPSubject">
    <vt:lpwstr/>
  </property>
  <property fmtid="{D5CDD505-2E9C-101B-9397-08002B2CF9AE}" pid="10" name="c02f73938b5741d4934b358b31a1b80f">
    <vt:lpwstr>Official|0884c477-2e62-47ea-b19c-5af6e91124c5</vt:lpwstr>
  </property>
  <property fmtid="{D5CDD505-2E9C-101B-9397-08002B2CF9AE}" pid="11" name="p6919dbb65844893b164c5f63a6f0eeb">
    <vt:lpwstr>DfE|a484111e-5b24-4ad9-9778-c536c8c88985</vt:lpwstr>
  </property>
  <property fmtid="{D5CDD505-2E9C-101B-9397-08002B2CF9AE}" pid="12" name="f6ec388a6d534bab86a259abd1bfa088">
    <vt:lpwstr>DfE|cc08a6d4-dfde-4d0f-bd85-069ebcef80d5</vt:lpwstr>
  </property>
  <property fmtid="{D5CDD505-2E9C-101B-9397-08002B2CF9AE}" pid="13" name="DfeOrganisationalUnit">
    <vt:lpwstr>2;#DfE|cc08a6d4-dfde-4d0f-bd85-069ebcef80d5</vt:lpwstr>
  </property>
  <property fmtid="{D5CDD505-2E9C-101B-9397-08002B2CF9AE}" pid="14" name="DfeRights:ProtectiveMarking">
    <vt:lpwstr>1;#Official|0884c477-2e62-47ea-b19c-5af6e91124c5</vt:lpwstr>
  </property>
  <property fmtid="{D5CDD505-2E9C-101B-9397-08002B2CF9AE}" pid="15" name="DfeOwner">
    <vt:lpwstr>3;#DfE|a484111e-5b24-4ad9-9778-c536c8c88985</vt:lpwstr>
  </property>
  <property fmtid="{D5CDD505-2E9C-101B-9397-08002B2CF9AE}" pid="16" name="k14870ab92cc404591919127e21a038a">
    <vt:lpwstr/>
  </property>
  <property fmtid="{D5CDD505-2E9C-101B-9397-08002B2CF9AE}" pid="17" name="iaae15c7ae0042a08b708d3ca8dbe384">
    <vt:lpwstr>Official|0884c477-2e62-47ea-b19c-5af6e91124c5</vt:lpwstr>
  </property>
  <property fmtid="{D5CDD505-2E9C-101B-9397-08002B2CF9AE}" pid="18" name="e937db28a0b3449ba91eb88b32116cef">
    <vt:lpwstr/>
  </property>
  <property fmtid="{D5CDD505-2E9C-101B-9397-08002B2CF9AE}" pid="19" name="g4eb11b6ba4343c9b3b0bb4891eda34f">
    <vt:lpwstr>Early Years and Schools Strategy|6341f045-905d-44df-bd3e-138ef1c422b4</vt:lpwstr>
  </property>
  <property fmtid="{D5CDD505-2E9C-101B-9397-08002B2CF9AE}" pid="20" name="bb6a36e01ce045be8680d149c03a33ea">
    <vt:lpwstr>DfE|a484111e-5b24-4ad9-9778-c536c8c88985</vt:lpwstr>
  </property>
  <property fmtid="{D5CDD505-2E9C-101B-9397-08002B2CF9AE}" pid="21" name="l930e60bd4b34acaaca7828f3d2639d3">
    <vt:lpwstr/>
  </property>
  <property fmtid="{D5CDD505-2E9C-101B-9397-08002B2CF9AE}" pid="22" name="DfeSubject">
    <vt:lpwstr/>
  </property>
</Properties>
</file>